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2"/>
  </p:notesMasterIdLst>
  <p:sldIdLst>
    <p:sldId id="258" r:id="rId2"/>
    <p:sldId id="275" r:id="rId3"/>
    <p:sldId id="276" r:id="rId4"/>
    <p:sldId id="277" r:id="rId5"/>
    <p:sldId id="278" r:id="rId6"/>
    <p:sldId id="305" r:id="rId7"/>
    <p:sldId id="280" r:id="rId8"/>
    <p:sldId id="267" r:id="rId9"/>
    <p:sldId id="282" r:id="rId10"/>
    <p:sldId id="261" r:id="rId11"/>
    <p:sldId id="285" r:id="rId12"/>
    <p:sldId id="283" r:id="rId13"/>
    <p:sldId id="286" r:id="rId14"/>
    <p:sldId id="288" r:id="rId15"/>
    <p:sldId id="290" r:id="rId16"/>
    <p:sldId id="291" r:id="rId17"/>
    <p:sldId id="287" r:id="rId18"/>
    <p:sldId id="292" r:id="rId19"/>
    <p:sldId id="293" r:id="rId20"/>
    <p:sldId id="294" r:id="rId21"/>
    <p:sldId id="295" r:id="rId22"/>
    <p:sldId id="296" r:id="rId23"/>
    <p:sldId id="297" r:id="rId24"/>
    <p:sldId id="298" r:id="rId25"/>
    <p:sldId id="299" r:id="rId26"/>
    <p:sldId id="301" r:id="rId27"/>
    <p:sldId id="302" r:id="rId28"/>
    <p:sldId id="303" r:id="rId29"/>
    <p:sldId id="304" r:id="rId30"/>
    <p:sldId id="272" r:id="rId31"/>
  </p:sldIdLst>
  <p:sldSz cx="9144000" cy="5143500" type="screen16x9"/>
  <p:notesSz cx="6858000" cy="9144000"/>
  <p:embeddedFontLst>
    <p:embeddedFont>
      <p:font typeface="Abel" panose="02000506030000020004" pitchFamily="2" charset="0"/>
      <p:regular r:id="rId33"/>
    </p:embeddedFont>
    <p:embeddedFont>
      <p:font typeface="Oswald Regular" pitchFamily="2" charset="77"/>
      <p:regular r:id="rId34"/>
      <p:bold r:id="rId35"/>
    </p:embeddedFont>
    <p:embeddedFont>
      <p:font typeface="Passion One" panose="02000506080000020004" pitchFamily="2"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E1A82-91DC-48E4-977C-60BF9CA7C988}">
  <a:tblStyle styleId="{4CDE1A82-91DC-48E4-977C-60BF9CA7C9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56" d="100"/>
          <a:sy n="156"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7b68ffdf2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7b68ffdf2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Hi there, so for this final presentation, I used the data we collected on Amazon Mechanical Turk as part of the research effort in our lab for the Color Crafting project I’ve been working on, and did an analysis of it. To collect the data, we designed a web-based experiment and recruited 35 professional designers across the world to finish a set of tasks about visualization, we recorded their responses and demographics onto our lab server.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 we collected both the response data and demographics data.</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the response data spreadsheet, we have 8 columns, and about 1700 rows, with each one representing a single trial.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Among these columns, </a:t>
            </a:r>
            <a:r>
              <a:rPr lang="en-US" sz="1100" b="0" i="0" u="none" strike="noStrike" cap="none" dirty="0" err="1">
                <a:solidFill>
                  <a:srgbClr val="000000"/>
                </a:solidFill>
                <a:effectLst/>
                <a:latin typeface="Arial"/>
                <a:ea typeface="Arial"/>
                <a:cs typeface="Arial"/>
                <a:sym typeface="Arial"/>
              </a:rPr>
              <a:t>user_id</a:t>
            </a:r>
            <a:r>
              <a:rPr lang="en-US" sz="1100" b="0" i="0" u="none" strike="noStrike" cap="none" dirty="0">
                <a:solidFill>
                  <a:srgbClr val="000000"/>
                </a:solidFill>
                <a:effectLst/>
                <a:latin typeface="Arial"/>
                <a:ea typeface="Arial"/>
                <a:cs typeface="Arial"/>
                <a:sym typeface="Arial"/>
              </a:rPr>
              <a:t> is an identifier for different users, </a:t>
            </a:r>
            <a:r>
              <a:rPr lang="en-US" sz="1100" b="0" i="0" u="none" strike="noStrike" cap="none" dirty="0" err="1">
                <a:solidFill>
                  <a:srgbClr val="000000"/>
                </a:solidFill>
                <a:effectLst/>
                <a:latin typeface="Arial"/>
                <a:ea typeface="Arial"/>
                <a:cs typeface="Arial"/>
                <a:sym typeface="Arial"/>
              </a:rPr>
              <a:t>vis_type</a:t>
            </a:r>
            <a:r>
              <a:rPr lang="en-US" sz="1100" b="0" i="0" u="none" strike="noStrike" cap="none" dirty="0">
                <a:solidFill>
                  <a:srgbClr val="000000"/>
                </a:solidFill>
                <a:effectLst/>
                <a:latin typeface="Arial"/>
                <a:ea typeface="Arial"/>
                <a:cs typeface="Arial"/>
                <a:sym typeface="Arial"/>
              </a:rPr>
              <a:t> represents the three visualization types we used to generate the stimuli, namely the </a:t>
            </a:r>
            <a:r>
              <a:rPr lang="en-US" sz="1100" b="0" i="0" u="none" strike="noStrike" cap="none" dirty="0" err="1">
                <a:solidFill>
                  <a:srgbClr val="000000"/>
                </a:solidFill>
                <a:effectLst/>
                <a:latin typeface="Arial"/>
                <a:ea typeface="Arial"/>
                <a:cs typeface="Arial"/>
                <a:sym typeface="Arial"/>
              </a:rPr>
              <a:t>chorepleth</a:t>
            </a:r>
            <a:r>
              <a:rPr lang="en-US" sz="1100" b="0" i="0" u="none" strike="noStrike" cap="none" dirty="0">
                <a:solidFill>
                  <a:srgbClr val="000000"/>
                </a:solidFill>
                <a:effectLst/>
                <a:latin typeface="Arial"/>
                <a:ea typeface="Arial"/>
                <a:cs typeface="Arial"/>
                <a:sym typeface="Arial"/>
              </a:rPr>
              <a:t> map, heatmap, and scatter plot;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a:solidFill>
                  <a:srgbClr val="000000"/>
                </a:solidFill>
                <a:effectLst/>
                <a:latin typeface="Arial"/>
                <a:cs typeface="Arial"/>
                <a:sym typeface="Arial"/>
              </a:rPr>
              <a:t>Model_type</a:t>
            </a:r>
            <a:r>
              <a:rPr lang="en-US" sz="1100" b="0" i="0" u="none" strike="noStrike" cap="none" dirty="0">
                <a:solidFill>
                  <a:srgbClr val="000000"/>
                </a:solidFill>
                <a:effectLst/>
                <a:latin typeface="Arial"/>
                <a:cs typeface="Arial"/>
                <a:sym typeface="Arial"/>
              </a:rPr>
              <a:t> has the information about the color model used to render the visualization, including our </a:t>
            </a:r>
            <a:r>
              <a:rPr lang="en-US" sz="1100" b="0" i="0" u="none" strike="noStrike" cap="none" dirty="0" err="1">
                <a:solidFill>
                  <a:srgbClr val="000000"/>
                </a:solidFill>
                <a:effectLst/>
                <a:latin typeface="Arial"/>
                <a:cs typeface="Arial"/>
                <a:sym typeface="Arial"/>
              </a:rPr>
              <a:t>kmeans</a:t>
            </a:r>
            <a:r>
              <a:rPr lang="en-US" sz="1100" b="0" i="0" u="none" strike="noStrike" cap="none" dirty="0">
                <a:solidFill>
                  <a:srgbClr val="000000"/>
                </a:solidFill>
                <a:effectLst/>
                <a:latin typeface="Arial"/>
                <a:cs typeface="Arial"/>
                <a:sym typeface="Arial"/>
              </a:rPr>
              <a:t> and Bayesian model, the designer and linear model, </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One thing to note is, there is also an engagement check, which is just an overly easy task to make sure the subject is paying close attention while doing the study, if they by any chance fail any of these checks, their results will be removed from our database.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And the </a:t>
            </a:r>
            <a:r>
              <a:rPr lang="en-US" sz="1100" b="0" i="0" u="none" strike="noStrike" cap="none" dirty="0" err="1">
                <a:solidFill>
                  <a:srgbClr val="000000"/>
                </a:solidFill>
                <a:effectLst/>
                <a:latin typeface="Arial"/>
                <a:cs typeface="Arial"/>
                <a:sym typeface="Arial"/>
              </a:rPr>
              <a:t>color_ramp_index</a:t>
            </a:r>
            <a:r>
              <a:rPr lang="en-US" sz="1100" b="0" i="0" u="none" strike="noStrike" cap="none" dirty="0">
                <a:solidFill>
                  <a:srgbClr val="000000"/>
                </a:solidFill>
                <a:effectLst/>
                <a:latin typeface="Arial"/>
                <a:cs typeface="Arial"/>
                <a:sym typeface="Arial"/>
              </a:rPr>
              <a:t> also has no special meaning here except for serving as an id for our ramps, and the </a:t>
            </a:r>
            <a:r>
              <a:rPr lang="en-US" sz="1100" b="0" i="0" u="none" strike="noStrike" cap="none" dirty="0" err="1">
                <a:solidFill>
                  <a:srgbClr val="000000"/>
                </a:solidFill>
                <a:effectLst/>
                <a:latin typeface="Arial"/>
                <a:cs typeface="Arial"/>
                <a:sym typeface="Arial"/>
              </a:rPr>
              <a:t>target_value</a:t>
            </a:r>
            <a:r>
              <a:rPr lang="en-US" sz="1100" b="0" i="0" u="none" strike="noStrike" cap="none" dirty="0">
                <a:solidFill>
                  <a:srgbClr val="000000"/>
                </a:solidFill>
                <a:effectLst/>
                <a:latin typeface="Arial"/>
                <a:cs typeface="Arial"/>
                <a:sym typeface="Arial"/>
              </a:rPr>
              <a:t> and </a:t>
            </a:r>
            <a:r>
              <a:rPr lang="en-US" sz="1100" b="0" i="0" u="none" strike="noStrike" cap="none" dirty="0" err="1">
                <a:solidFill>
                  <a:srgbClr val="000000"/>
                </a:solidFill>
                <a:effectLst/>
                <a:latin typeface="Arial"/>
                <a:cs typeface="Arial"/>
                <a:sym typeface="Arial"/>
              </a:rPr>
              <a:t>selected_value</a:t>
            </a:r>
            <a:r>
              <a:rPr lang="en-US" sz="1100" b="0" i="0" u="none" strike="noStrike" cap="none" dirty="0">
                <a:solidFill>
                  <a:srgbClr val="000000"/>
                </a:solidFill>
                <a:effectLst/>
                <a:latin typeface="Arial"/>
                <a:cs typeface="Arial"/>
                <a:sym typeface="Arial"/>
              </a:rPr>
              <a:t> columns are the selected answer and the correct answer given each trial,</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 </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the aesthetic rating ranged from -100 to 100, with 0 representing a </a:t>
            </a:r>
            <a:r>
              <a:rPr lang="en-US" sz="1100" b="0" i="0" u="none" strike="noStrike" cap="none" dirty="0" err="1">
                <a:solidFill>
                  <a:srgbClr val="000000"/>
                </a:solidFill>
                <a:effectLst/>
                <a:latin typeface="Arial"/>
                <a:cs typeface="Arial"/>
                <a:sym typeface="Arial"/>
              </a:rPr>
              <a:t>netural</a:t>
            </a:r>
            <a:r>
              <a:rPr lang="en-US" sz="1100" b="0" i="0" u="none" strike="noStrike" cap="none" dirty="0">
                <a:solidFill>
                  <a:srgbClr val="000000"/>
                </a:solidFill>
                <a:effectLst/>
                <a:latin typeface="Arial"/>
                <a:cs typeface="Arial"/>
                <a:sym typeface="Arial"/>
              </a:rPr>
              <a:t> score. And lastly, the </a:t>
            </a:r>
            <a:r>
              <a:rPr lang="en-US" sz="1100" b="0" i="0" u="none" strike="noStrike" cap="none" dirty="0" err="1">
                <a:solidFill>
                  <a:srgbClr val="000000"/>
                </a:solidFill>
                <a:effectLst/>
                <a:latin typeface="Arial"/>
                <a:cs typeface="Arial"/>
                <a:sym typeface="Arial"/>
              </a:rPr>
              <a:t>trial_number</a:t>
            </a:r>
            <a:r>
              <a:rPr lang="en-US" sz="1100" b="0" i="0" u="none" strike="noStrike" cap="none" dirty="0">
                <a:solidFill>
                  <a:srgbClr val="000000"/>
                </a:solidFill>
                <a:effectLst/>
                <a:latin typeface="Arial"/>
                <a:cs typeface="Arial"/>
                <a:sym typeface="Arial"/>
              </a:rPr>
              <a:t>, where each participant was given 39 trials, to make sure they went through the whole study and each of our stimuli.</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demographics data, we have 12 columns and 45 rows. </a:t>
            </a:r>
          </a:p>
          <a:p>
            <a:pPr marL="0" lvl="0" indent="0" algn="l" rtl="0">
              <a:spcBef>
                <a:spcPts val="0"/>
              </a:spcBef>
              <a:spcAft>
                <a:spcPts val="0"/>
              </a:spcAft>
              <a:buNone/>
            </a:pPr>
            <a:r>
              <a:rPr lang="en-US" dirty="0"/>
              <a:t>Similarly, </a:t>
            </a:r>
            <a:r>
              <a:rPr lang="en-US" dirty="0" err="1"/>
              <a:t>user_id</a:t>
            </a:r>
            <a:r>
              <a:rPr lang="en-US" dirty="0"/>
              <a:t> is to identify a specific user and to help us connect data across different tables, basic demographics including age, occupation, gender, a binary variable whether they have </a:t>
            </a:r>
            <a:r>
              <a:rPr lang="en-US" dirty="0" err="1"/>
              <a:t>normal_vision</a:t>
            </a:r>
            <a:r>
              <a:rPr lang="en-US" dirty="0"/>
              <a:t>, binary variable whether they have cdv (corrected vision), their education levels, their display type, and numerical variables of the display size, the years of their design experience, and open-ended free-text comments.</a:t>
            </a:r>
            <a:endParaRPr dirty="0"/>
          </a:p>
        </p:txBody>
      </p:sp>
    </p:spTree>
    <p:extLst>
      <p:ext uri="{BB962C8B-B14F-4D97-AF65-F5344CB8AC3E}">
        <p14:creationId xmlns:p14="http://schemas.microsoft.com/office/powerpoint/2010/main" val="249805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Given the goal of this project is to use color to support accurate numerical judgement as well as keeping a great level of aesthetics, my initial questions after looking at the data were:</a:t>
            </a:r>
            <a:endParaRPr dirty="0"/>
          </a:p>
        </p:txBody>
      </p:sp>
    </p:spTree>
    <p:extLst>
      <p:ext uri="{BB962C8B-B14F-4D97-AF65-F5344CB8AC3E}">
        <p14:creationId xmlns:p14="http://schemas.microsoft.com/office/powerpoint/2010/main" val="186135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 cleaned the data by removing some extraneous information and data which was collected either of bad quality or didn’t meet our requirement. </a:t>
            </a:r>
          </a:p>
          <a:p>
            <a:pPr marL="0" lvl="0" indent="0" algn="l" rtl="0">
              <a:spcBef>
                <a:spcPts val="0"/>
              </a:spcBef>
              <a:spcAft>
                <a:spcPts val="0"/>
              </a:spcAft>
              <a:buNone/>
            </a:pPr>
            <a:r>
              <a:rPr lang="en-US" dirty="0"/>
              <a:t>In </a:t>
            </a:r>
            <a:r>
              <a:rPr lang="en-US" dirty="0" err="1"/>
              <a:t>JupyterLab</a:t>
            </a:r>
            <a:r>
              <a:rPr lang="en-US" dirty="0"/>
              <a:t>, </a:t>
            </a:r>
            <a:r>
              <a:rPr lang="en-US" dirty="0" err="1"/>
              <a:t>i</a:t>
            </a:r>
            <a:r>
              <a:rPr lang="en-US" dirty="0"/>
              <a:t> imported both csv files and checked on the </a:t>
            </a:r>
            <a:r>
              <a:rPr lang="en-US" dirty="0" err="1"/>
              <a:t>user_id</a:t>
            </a:r>
            <a:r>
              <a:rPr lang="en-US" dirty="0"/>
              <a:t> to see if there was any duplicates, </a:t>
            </a:r>
            <a:endParaRPr dirty="0"/>
          </a:p>
        </p:txBody>
      </p:sp>
    </p:spTree>
    <p:extLst>
      <p:ext uri="{BB962C8B-B14F-4D97-AF65-F5344CB8AC3E}">
        <p14:creationId xmlns:p14="http://schemas.microsoft.com/office/powerpoint/2010/main" val="3958288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after I grouped the </a:t>
            </a:r>
            <a:r>
              <a:rPr lang="en-US" dirty="0" err="1"/>
              <a:t>dataframe</a:t>
            </a:r>
            <a:r>
              <a:rPr lang="en-US" dirty="0"/>
              <a:t> by </a:t>
            </a:r>
            <a:r>
              <a:rPr lang="en-US" dirty="0" err="1"/>
              <a:t>user_id</a:t>
            </a:r>
            <a:r>
              <a:rPr lang="en-US" dirty="0"/>
              <a:t>, I found the 47</a:t>
            </a:r>
            <a:r>
              <a:rPr lang="en-US" baseline="30000" dirty="0"/>
              <a:t>th</a:t>
            </a:r>
            <a:r>
              <a:rPr lang="en-US" dirty="0"/>
              <a:t> participant seemed to have finished this study twice, </a:t>
            </a:r>
            <a:endParaRPr dirty="0"/>
          </a:p>
        </p:txBody>
      </p:sp>
    </p:spTree>
    <p:extLst>
      <p:ext uri="{BB962C8B-B14F-4D97-AF65-F5344CB8AC3E}">
        <p14:creationId xmlns:p14="http://schemas.microsoft.com/office/powerpoint/2010/main" val="91119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dropped one of their results and updated the data frame.</a:t>
            </a:r>
            <a:endParaRPr dirty="0"/>
          </a:p>
        </p:txBody>
      </p:sp>
    </p:spTree>
    <p:extLst>
      <p:ext uri="{BB962C8B-B14F-4D97-AF65-F5344CB8AC3E}">
        <p14:creationId xmlns:p14="http://schemas.microsoft.com/office/powerpoint/2010/main" val="212153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checked on the </a:t>
            </a:r>
            <a:r>
              <a:rPr lang="en-US" dirty="0" err="1"/>
              <a:t>normal_vision</a:t>
            </a:r>
            <a:r>
              <a:rPr lang="en-US" dirty="0"/>
              <a:t> column and filtered the data with our engagement check, after I did this, the new data frame had 1512 rows and 19 columns in total.</a:t>
            </a:r>
          </a:p>
          <a:p>
            <a:pPr marL="0" lvl="0" indent="0" algn="l" rtl="0">
              <a:spcBef>
                <a:spcPts val="0"/>
              </a:spcBef>
              <a:spcAft>
                <a:spcPts val="0"/>
              </a:spcAft>
              <a:buNone/>
            </a:pPr>
            <a:r>
              <a:rPr lang="en-US" dirty="0"/>
              <a:t>And I exported this data frame as a new csv file. </a:t>
            </a:r>
            <a:endParaRPr dirty="0"/>
          </a:p>
        </p:txBody>
      </p:sp>
    </p:spTree>
    <p:extLst>
      <p:ext uri="{BB962C8B-B14F-4D97-AF65-F5344CB8AC3E}">
        <p14:creationId xmlns:p14="http://schemas.microsoft.com/office/powerpoint/2010/main" val="2522430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the data analysis, I wanted to know both the accuracy and aesthetic performance for each model, so I grouped the data frame by </a:t>
            </a:r>
            <a:r>
              <a:rPr lang="en-US" dirty="0" err="1"/>
              <a:t>model_type</a:t>
            </a:r>
            <a:r>
              <a:rPr lang="en-US" dirty="0"/>
              <a:t>, and calculated the accuracy by dividing the difference between selected value and target value by the total number of data within that </a:t>
            </a:r>
            <a:r>
              <a:rPr lang="en-US" dirty="0" err="1"/>
              <a:t>model_type</a:t>
            </a:r>
            <a:r>
              <a:rPr lang="en-US" dirty="0"/>
              <a:t>. </a:t>
            </a:r>
            <a:endParaRPr dirty="0"/>
          </a:p>
        </p:txBody>
      </p:sp>
    </p:spTree>
    <p:extLst>
      <p:ext uri="{BB962C8B-B14F-4D97-AF65-F5344CB8AC3E}">
        <p14:creationId xmlns:p14="http://schemas.microsoft.com/office/powerpoint/2010/main" val="3582638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used the .mean() method to get the average aesthetic rating for each model.</a:t>
            </a:r>
            <a:endParaRPr dirty="0"/>
          </a:p>
        </p:txBody>
      </p:sp>
    </p:spTree>
    <p:extLst>
      <p:ext uri="{BB962C8B-B14F-4D97-AF65-F5344CB8AC3E}">
        <p14:creationId xmlns:p14="http://schemas.microsoft.com/office/powerpoint/2010/main" val="1216688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visualizations for my results: we can see here that color ramps generated by our K means and Bayesian models outperformed the designer and linear models in accurate numerical mapping, and K means method even outperformed designer ramps in aesthetic rating, meanwhile the Bayesian method was considered far more pleasant looking than the linear approach, which was honestly a really exciting result.</a:t>
            </a:r>
            <a:endParaRPr dirty="0"/>
          </a:p>
        </p:txBody>
      </p:sp>
    </p:spTree>
    <p:extLst>
      <p:ext uri="{BB962C8B-B14F-4D97-AF65-F5344CB8AC3E}">
        <p14:creationId xmlns:p14="http://schemas.microsoft.com/office/powerpoint/2010/main" val="655926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Some background for you to understand the context of the data:</a:t>
            </a:r>
            <a:endParaRPr lang="en-US"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1846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I was also interested in knowing more about what was the most important factor in influencing the aesthetic judgement. So I first did a pair plot to explore the data, which, however, didn’t seem to give me too much information. </a:t>
            </a:r>
            <a:endParaRPr dirty="0"/>
          </a:p>
        </p:txBody>
      </p:sp>
    </p:spTree>
    <p:extLst>
      <p:ext uri="{BB962C8B-B14F-4D97-AF65-F5344CB8AC3E}">
        <p14:creationId xmlns:p14="http://schemas.microsoft.com/office/powerpoint/2010/main" val="2106464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I did a multiple regression on the data with aesthetic rating as the dependent variable and </a:t>
            </a:r>
            <a:r>
              <a:rPr lang="en-US" dirty="0" err="1"/>
              <a:t>vis_type</a:t>
            </a:r>
            <a:r>
              <a:rPr lang="en-US" dirty="0"/>
              <a:t>, </a:t>
            </a:r>
            <a:r>
              <a:rPr lang="en-US" dirty="0" err="1"/>
              <a:t>model_type</a:t>
            </a:r>
            <a:r>
              <a:rPr lang="en-US" dirty="0"/>
              <a:t>, age, gender, </a:t>
            </a:r>
            <a:r>
              <a:rPr lang="en-US" dirty="0" err="1"/>
              <a:t>hours_per_day_on</a:t>
            </a:r>
            <a:r>
              <a:rPr lang="en-US" dirty="0"/>
              <a:t> </a:t>
            </a:r>
            <a:r>
              <a:rPr lang="en-US" dirty="0" err="1"/>
              <a:t>comuter</a:t>
            </a:r>
            <a:r>
              <a:rPr lang="en-US" dirty="0"/>
              <a:t> </a:t>
            </a:r>
            <a:r>
              <a:rPr lang="en-US" dirty="0" err="1"/>
              <a:t>etc</a:t>
            </a:r>
            <a:r>
              <a:rPr lang="en-US" dirty="0"/>
              <a:t> as independent variables.</a:t>
            </a:r>
            <a:endParaRPr dirty="0"/>
          </a:p>
        </p:txBody>
      </p:sp>
    </p:spTree>
    <p:extLst>
      <p:ext uri="{BB962C8B-B14F-4D97-AF65-F5344CB8AC3E}">
        <p14:creationId xmlns:p14="http://schemas.microsoft.com/office/powerpoint/2010/main" val="1106960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 used the backward p-value selection approach, and after several steps and condition check, I found that the top factors to influence the aesthetic rating in this study were </a:t>
            </a:r>
          </a:p>
          <a:p>
            <a:pPr marL="0" lvl="0" indent="0" algn="l" rtl="0">
              <a:spcBef>
                <a:spcPts val="0"/>
              </a:spcBef>
              <a:spcAft>
                <a:spcPts val="0"/>
              </a:spcAft>
              <a:buNone/>
            </a:pPr>
            <a:r>
              <a:rPr lang="en-US" dirty="0" err="1"/>
              <a:t>display_size</a:t>
            </a:r>
            <a:r>
              <a:rPr lang="en-US" dirty="0"/>
              <a:t>, </a:t>
            </a:r>
            <a:r>
              <a:rPr lang="en-US" dirty="0" err="1"/>
              <a:t>model_type</a:t>
            </a:r>
            <a:r>
              <a:rPr lang="en-US" dirty="0"/>
              <a:t> and </a:t>
            </a:r>
            <a:r>
              <a:rPr lang="en-US" dirty="0" err="1"/>
              <a:t>vis_type</a:t>
            </a:r>
            <a:r>
              <a:rPr lang="en-US" dirty="0"/>
              <a:t>. I was kind of surprised that display size was so important in aesthetic judgement, but my guess was some participants finished this study on their phone, some on their laptop, and since our experiment was deployed a web-server, there might've been some responsive design issues around.</a:t>
            </a:r>
            <a:endParaRPr dirty="0"/>
          </a:p>
        </p:txBody>
      </p:sp>
    </p:spTree>
    <p:extLst>
      <p:ext uri="{BB962C8B-B14F-4D97-AF65-F5344CB8AC3E}">
        <p14:creationId xmlns:p14="http://schemas.microsoft.com/office/powerpoint/2010/main" val="4162703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I took a closer look at the designer demographics to see if there were any interesting patterns in the data. Here are the visualizations of my results: </a:t>
            </a:r>
          </a:p>
          <a:p>
            <a:pPr marL="0" lvl="0" indent="0" algn="l" rtl="0">
              <a:spcBef>
                <a:spcPts val="0"/>
              </a:spcBef>
              <a:spcAft>
                <a:spcPts val="0"/>
              </a:spcAft>
              <a:buNone/>
            </a:pPr>
            <a:r>
              <a:rPr lang="en-US" dirty="0"/>
              <a:t>From the univariate perspective, I found m</a:t>
            </a:r>
            <a:r>
              <a:rPr lang="en-US" sz="1100" b="0" i="0" u="none" strike="noStrike" cap="none" dirty="0">
                <a:solidFill>
                  <a:srgbClr val="000000"/>
                </a:solidFill>
                <a:effectLst/>
                <a:latin typeface="Arial"/>
                <a:ea typeface="Arial"/>
                <a:cs typeface="Arial"/>
                <a:sym typeface="Arial"/>
              </a:rPr>
              <a:t>ost participants in our study were junior designers who had fewer than 5 years design experience.</a:t>
            </a:r>
            <a:endParaRPr lang="en-US" dirty="0"/>
          </a:p>
        </p:txBody>
      </p:sp>
    </p:spTree>
    <p:extLst>
      <p:ext uri="{BB962C8B-B14F-4D97-AF65-F5344CB8AC3E}">
        <p14:creationId xmlns:p14="http://schemas.microsoft.com/office/powerpoint/2010/main" val="4188890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Just like many of us, most designers spend more than 10 hours per day on their computers.</a:t>
            </a:r>
            <a:endParaRPr lang="en-US" dirty="0"/>
          </a:p>
        </p:txBody>
      </p:sp>
    </p:spTree>
    <p:extLst>
      <p:ext uri="{BB962C8B-B14F-4D97-AF65-F5344CB8AC3E}">
        <p14:creationId xmlns:p14="http://schemas.microsoft.com/office/powerpoint/2010/main" val="3020956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 of the participants were college graduates, only a few of them went to graduate school.</a:t>
            </a:r>
            <a:endParaRPr lang="en-US" dirty="0"/>
          </a:p>
        </p:txBody>
      </p:sp>
    </p:spTree>
    <p:extLst>
      <p:ext uri="{BB962C8B-B14F-4D97-AF65-F5344CB8AC3E}">
        <p14:creationId xmlns:p14="http://schemas.microsoft.com/office/powerpoint/2010/main" val="382711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the bivariate perspective, I looked at the relationship between vis type and aesthetic rating, interestingly, I found that heat map had significantly lower aesthetic rating compared to the scatter plot and choropleth map, however, it is unclear whether there is a correlation between these two variables, and I haven't seen any evidence in our field to investigate this thing so this might be an interesting topic for future work.</a:t>
            </a:r>
          </a:p>
        </p:txBody>
      </p:sp>
    </p:spTree>
    <p:extLst>
      <p:ext uri="{BB962C8B-B14F-4D97-AF65-F5344CB8AC3E}">
        <p14:creationId xmlns:p14="http://schemas.microsoft.com/office/powerpoint/2010/main" val="335542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a:t>
            </a:r>
            <a:r>
              <a:rPr lang="en-US" dirty="0" err="1"/>
              <a:t>i</a:t>
            </a:r>
            <a:r>
              <a:rPr lang="en-US" dirty="0"/>
              <a:t> looked at the relationship between </a:t>
            </a:r>
            <a:r>
              <a:rPr lang="en-US" dirty="0" err="1"/>
              <a:t>model_type</a:t>
            </a:r>
            <a:r>
              <a:rPr lang="en-US" dirty="0"/>
              <a:t> and </a:t>
            </a:r>
            <a:r>
              <a:rPr lang="en-US" dirty="0" err="1"/>
              <a:t>aesthetic_rating</a:t>
            </a:r>
            <a:r>
              <a:rPr lang="en-US" dirty="0"/>
              <a:t>,  which seemed to align with my prior calculation, where color ramps generated by our </a:t>
            </a:r>
            <a:r>
              <a:rPr lang="en-US" dirty="0" err="1"/>
              <a:t>kmeans</a:t>
            </a:r>
            <a:r>
              <a:rPr lang="en-US" dirty="0"/>
              <a:t> model outperformed the others, followed by designer ramps, Bayesian models and linear.</a:t>
            </a:r>
          </a:p>
        </p:txBody>
      </p:sp>
    </p:spTree>
    <p:extLst>
      <p:ext uri="{BB962C8B-B14F-4D97-AF65-F5344CB8AC3E}">
        <p14:creationId xmlns:p14="http://schemas.microsoft.com/office/powerpoint/2010/main" val="3171388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I looked at gender and aesthetic rating, and found that female designers seemed to give overall higher ratings than male designers. This made me think, maybe another interesting direction for this project moving forward could be investigating the gender differences in aesthetic preferences.</a:t>
            </a:r>
          </a:p>
        </p:txBody>
      </p:sp>
    </p:spTree>
    <p:extLst>
      <p:ext uri="{BB962C8B-B14F-4D97-AF65-F5344CB8AC3E}">
        <p14:creationId xmlns:p14="http://schemas.microsoft.com/office/powerpoint/2010/main" val="1555161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as a little summary of my findings over this analysis, I found our models did a good job in supporting both the accuracy and aesthetic tasks, and thus would be a promising project to keep working on,</a:t>
            </a:r>
          </a:p>
          <a:p>
            <a:pPr marL="0" lvl="0" indent="0" algn="l" rtl="0">
              <a:spcBef>
                <a:spcPts val="0"/>
              </a:spcBef>
              <a:spcAft>
                <a:spcPts val="0"/>
              </a:spcAft>
              <a:buNone/>
            </a:pPr>
            <a:r>
              <a:rPr lang="en-US" dirty="0"/>
              <a:t>Our next step in the near future is to. incorporate our models into a color picker tool to help designers of different levels to  choose good color ramps for visualization design.</a:t>
            </a:r>
          </a:p>
          <a:p>
            <a:pPr marL="0" lvl="0" indent="0" algn="l" rtl="0">
              <a:spcBef>
                <a:spcPts val="0"/>
              </a:spcBef>
              <a:spcAft>
                <a:spcPts val="0"/>
              </a:spcAft>
              <a:buNone/>
            </a:pPr>
            <a:r>
              <a:rPr lang="en-US" dirty="0"/>
              <a:t>Meanwhile, interesting qualitative tings that are worth further investigation are the sex differences in aesthetic rating, and vis type differences in aesthetic rating. </a:t>
            </a:r>
          </a:p>
        </p:txBody>
      </p:sp>
    </p:spTree>
    <p:extLst>
      <p:ext uri="{BB962C8B-B14F-4D97-AF65-F5344CB8AC3E}">
        <p14:creationId xmlns:p14="http://schemas.microsoft.com/office/powerpoint/2010/main" val="38417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visualization, color ramps are a set of colors that are often used to either encode numerical values or to distinguish different categories. </a:t>
            </a:r>
            <a:endParaRPr lang="en-US"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4845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7c365f9a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7c365f9a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is pretty much of it, thanks for your attention.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Like in the GitHub contribution heatmap, different shades of green have different weights, the darker the green, the more contributions you’ve made, and vice versa.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315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Or like in this map, 5 different colors are used to represent different regions across the US.</a:t>
            </a:r>
            <a:endParaRPr dirty="0"/>
          </a:p>
        </p:txBody>
      </p:sp>
    </p:spTree>
    <p:extLst>
      <p:ext uri="{BB962C8B-B14F-4D97-AF65-F5344CB8AC3E}">
        <p14:creationId xmlns:p14="http://schemas.microsoft.com/office/powerpoint/2010/main" val="322867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Based on the relationships of each color in a given palette, color ramps can be furthered categorized into sequential color ramps, like on the left side, the colors in a palette kind of go from left to right,  light to dark,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Or like in the middle, the diverging color ramps, where the colors go from light to dark from the midpoint,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Or like on the right,  the qualitative color ramps, where there doesn’t seem to be any apparent relationship between these colors and they are used pretty much to just encode different categories.</a:t>
            </a:r>
            <a:endParaRPr dirty="0"/>
          </a:p>
        </p:txBody>
      </p:sp>
    </p:spTree>
    <p:extLst>
      <p:ext uri="{BB962C8B-B14F-4D97-AF65-F5344CB8AC3E}">
        <p14:creationId xmlns:p14="http://schemas.microsoft.com/office/powerpoint/2010/main" val="303918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Our research focused pretty much on the numerical encoding side, we built 2 models, namely the k means model and the Bayesian model,  we used machine learning to automate the generation of high quality color sequential and diverging color ramps for visualization design. We compared the color ramps generated by our models with those hand-crafted by designers and those made by traditional linear approach.</a:t>
            </a:r>
            <a:endParaRPr dirty="0"/>
          </a:p>
        </p:txBody>
      </p:sp>
    </p:spTree>
    <p:extLst>
      <p:ext uri="{BB962C8B-B14F-4D97-AF65-F5344CB8AC3E}">
        <p14:creationId xmlns:p14="http://schemas.microsoft.com/office/powerpoint/2010/main" val="67767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7c365f9a0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7c365f9a0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high quality ramps, I mean in a given color ramp, the colors should be distinguishable enough from each other to encode distinct values, while also yield a pleasant look when combined and applied onto a visualization.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our experiment to collect data, we applied these ramps generated by our models onto visualization types like scatter plot, heatmap, and choropleth map, and we asked professional designers to select a colored point (as in the scatter plot) or square or state (as in the choropleth map) that encode a specific value, we also asked them how pleasant looking a ramp is, such that we can measure both the distinguishability and aesthetics of our ramps.</a:t>
            </a:r>
          </a:p>
        </p:txBody>
      </p:sp>
    </p:spTree>
    <p:extLst>
      <p:ext uri="{BB962C8B-B14F-4D97-AF65-F5344CB8AC3E}">
        <p14:creationId xmlns:p14="http://schemas.microsoft.com/office/powerpoint/2010/main" val="101657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TEXT">
  <p:cSld name="TITLE_1_1">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flipH="1">
            <a:off x="2300175" y="2241350"/>
            <a:ext cx="4543800" cy="137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rgbClr val="F9E9D9"/>
                </a:solidFill>
              </a:defRPr>
            </a:lvl1pPr>
            <a:lvl2pPr lvl="1">
              <a:lnSpc>
                <a:spcPct val="100000"/>
              </a:lnSpc>
              <a:spcBef>
                <a:spcPts val="1600"/>
              </a:spcBef>
              <a:spcAft>
                <a:spcPts val="0"/>
              </a:spcAft>
              <a:buNone/>
              <a:defRPr sz="1400">
                <a:solidFill>
                  <a:srgbClr val="F9E9D9"/>
                </a:solidFill>
              </a:defRPr>
            </a:lvl2pPr>
            <a:lvl3pPr lvl="2">
              <a:lnSpc>
                <a:spcPct val="100000"/>
              </a:lnSpc>
              <a:spcBef>
                <a:spcPts val="1600"/>
              </a:spcBef>
              <a:spcAft>
                <a:spcPts val="0"/>
              </a:spcAft>
              <a:buNone/>
              <a:defRPr sz="1400">
                <a:solidFill>
                  <a:srgbClr val="F9E9D9"/>
                </a:solidFill>
              </a:defRPr>
            </a:lvl3pPr>
            <a:lvl4pPr lvl="3">
              <a:lnSpc>
                <a:spcPct val="100000"/>
              </a:lnSpc>
              <a:spcBef>
                <a:spcPts val="1600"/>
              </a:spcBef>
              <a:spcAft>
                <a:spcPts val="0"/>
              </a:spcAft>
              <a:buNone/>
              <a:defRPr sz="1400">
                <a:solidFill>
                  <a:srgbClr val="F9E9D9"/>
                </a:solidFill>
              </a:defRPr>
            </a:lvl4pPr>
            <a:lvl5pPr lvl="4">
              <a:lnSpc>
                <a:spcPct val="100000"/>
              </a:lnSpc>
              <a:spcBef>
                <a:spcPts val="1600"/>
              </a:spcBef>
              <a:spcAft>
                <a:spcPts val="0"/>
              </a:spcAft>
              <a:buNone/>
              <a:defRPr sz="1400">
                <a:solidFill>
                  <a:srgbClr val="F9E9D9"/>
                </a:solidFill>
              </a:defRPr>
            </a:lvl5pPr>
            <a:lvl6pPr lvl="5">
              <a:lnSpc>
                <a:spcPct val="100000"/>
              </a:lnSpc>
              <a:spcBef>
                <a:spcPts val="1600"/>
              </a:spcBef>
              <a:spcAft>
                <a:spcPts val="0"/>
              </a:spcAft>
              <a:buNone/>
              <a:defRPr sz="1400">
                <a:solidFill>
                  <a:srgbClr val="F9E9D9"/>
                </a:solidFill>
              </a:defRPr>
            </a:lvl6pPr>
            <a:lvl7pPr lvl="6">
              <a:lnSpc>
                <a:spcPct val="100000"/>
              </a:lnSpc>
              <a:spcBef>
                <a:spcPts val="1600"/>
              </a:spcBef>
              <a:spcAft>
                <a:spcPts val="0"/>
              </a:spcAft>
              <a:buNone/>
              <a:defRPr sz="1400">
                <a:solidFill>
                  <a:srgbClr val="F9E9D9"/>
                </a:solidFill>
              </a:defRPr>
            </a:lvl7pPr>
            <a:lvl8pPr lvl="7">
              <a:lnSpc>
                <a:spcPct val="100000"/>
              </a:lnSpc>
              <a:spcBef>
                <a:spcPts val="1600"/>
              </a:spcBef>
              <a:spcAft>
                <a:spcPts val="0"/>
              </a:spcAft>
              <a:buNone/>
              <a:defRPr sz="1400">
                <a:solidFill>
                  <a:srgbClr val="F9E9D9"/>
                </a:solidFill>
              </a:defRPr>
            </a:lvl8pPr>
            <a:lvl9pPr lvl="8">
              <a:lnSpc>
                <a:spcPct val="100000"/>
              </a:lnSpc>
              <a:spcBef>
                <a:spcPts val="1600"/>
              </a:spcBef>
              <a:spcAft>
                <a:spcPts val="1600"/>
              </a:spcAft>
              <a:buNone/>
              <a:defRPr sz="1400">
                <a:solidFill>
                  <a:srgbClr val="F9E9D9"/>
                </a:solidFill>
              </a:defRPr>
            </a:lvl9pPr>
          </a:lstStyle>
          <a:p>
            <a:endParaRPr/>
          </a:p>
        </p:txBody>
      </p:sp>
      <p:sp>
        <p:nvSpPr>
          <p:cNvPr id="23" name="Google Shape;23;p4"/>
          <p:cNvSpPr txBox="1">
            <a:spLocks noGrp="1"/>
          </p:cNvSpPr>
          <p:nvPr>
            <p:ph type="ctrTitle"/>
          </p:nvPr>
        </p:nvSpPr>
        <p:spPr>
          <a:xfrm>
            <a:off x="1420950" y="1707325"/>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4800"/>
              <a:buNone/>
              <a:defRPr sz="48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p:cSld name="TITLE_1_1_1_2_1">
    <p:spTree>
      <p:nvGrpSpPr>
        <p:cNvPr id="1" name="Shape 30"/>
        <p:cNvGrpSpPr/>
        <p:nvPr/>
      </p:nvGrpSpPr>
      <p:grpSpPr>
        <a:xfrm>
          <a:off x="0" y="0"/>
          <a:ext cx="0" cy="0"/>
          <a:chOff x="0" y="0"/>
          <a:chExt cx="0" cy="0"/>
        </a:xfrm>
      </p:grpSpPr>
      <p:sp>
        <p:nvSpPr>
          <p:cNvPr id="31" name="Google Shape;31;p7"/>
          <p:cNvSpPr txBox="1">
            <a:spLocks noGrp="1"/>
          </p:cNvSpPr>
          <p:nvPr>
            <p:ph type="subTitle" idx="1"/>
          </p:nvPr>
        </p:nvSpPr>
        <p:spPr>
          <a:xfrm>
            <a:off x="5465045"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2" name="Google Shape;32;p7"/>
          <p:cNvSpPr txBox="1">
            <a:spLocks noGrp="1"/>
          </p:cNvSpPr>
          <p:nvPr>
            <p:ph type="subTitle" idx="2"/>
          </p:nvPr>
        </p:nvSpPr>
        <p:spPr>
          <a:xfrm>
            <a:off x="3069563"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3" name="Google Shape;33;p7"/>
          <p:cNvSpPr txBox="1">
            <a:spLocks noGrp="1"/>
          </p:cNvSpPr>
          <p:nvPr>
            <p:ph type="subTitle" idx="3"/>
          </p:nvPr>
        </p:nvSpPr>
        <p:spPr>
          <a:xfrm>
            <a:off x="674038"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4" name="Google Shape;34;p7"/>
          <p:cNvSpPr txBox="1">
            <a:spLocks noGrp="1"/>
          </p:cNvSpPr>
          <p:nvPr>
            <p:ph type="subTitle" idx="4"/>
          </p:nvPr>
        </p:nvSpPr>
        <p:spPr>
          <a:xfrm>
            <a:off x="3617650"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5" name="Google Shape;35;p7"/>
          <p:cNvSpPr txBox="1">
            <a:spLocks noGrp="1"/>
          </p:cNvSpPr>
          <p:nvPr>
            <p:ph type="subTitle" idx="5"/>
          </p:nvPr>
        </p:nvSpPr>
        <p:spPr>
          <a:xfrm>
            <a:off x="1222163"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6" name="Google Shape;36;p7"/>
          <p:cNvSpPr txBox="1">
            <a:spLocks noGrp="1"/>
          </p:cNvSpPr>
          <p:nvPr>
            <p:ph type="subTitle" idx="6"/>
          </p:nvPr>
        </p:nvSpPr>
        <p:spPr>
          <a:xfrm>
            <a:off x="6013138" y="2716175"/>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7" name="Google Shape;37;p7"/>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 TEXT ">
  <p:cSld name="TITLE_1_1_1_1_1_2">
    <p:spTree>
      <p:nvGrpSpPr>
        <p:cNvPr id="1" name="Shape 40"/>
        <p:cNvGrpSpPr/>
        <p:nvPr/>
      </p:nvGrpSpPr>
      <p:grpSpPr>
        <a:xfrm>
          <a:off x="0" y="0"/>
          <a:ext cx="0" cy="0"/>
          <a:chOff x="0" y="0"/>
          <a:chExt cx="0" cy="0"/>
        </a:xfrm>
      </p:grpSpPr>
      <p:sp>
        <p:nvSpPr>
          <p:cNvPr id="41" name="Google Shape;41;p9"/>
          <p:cNvSpPr txBox="1">
            <a:spLocks noGrp="1"/>
          </p:cNvSpPr>
          <p:nvPr>
            <p:ph type="subTitle" idx="1"/>
          </p:nvPr>
        </p:nvSpPr>
        <p:spPr>
          <a:xfrm>
            <a:off x="3973375" y="1224188"/>
            <a:ext cx="43659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9E9D9"/>
              </a:buClr>
              <a:buSzPts val="1200"/>
              <a:buNone/>
              <a:defRPr sz="1200">
                <a:solidFill>
                  <a:srgbClr val="F9E9D9"/>
                </a:solidFill>
              </a:defRPr>
            </a:lvl1pPr>
            <a:lvl2pPr lvl="1" algn="r" rtl="0">
              <a:lnSpc>
                <a:spcPct val="100000"/>
              </a:lnSpc>
              <a:spcBef>
                <a:spcPts val="0"/>
              </a:spcBef>
              <a:spcAft>
                <a:spcPts val="0"/>
              </a:spcAft>
              <a:buClr>
                <a:srgbClr val="F9E9D9"/>
              </a:buClr>
              <a:buSzPts val="1200"/>
              <a:buNone/>
              <a:defRPr sz="1200">
                <a:solidFill>
                  <a:srgbClr val="F9E9D9"/>
                </a:solidFill>
              </a:defRPr>
            </a:lvl2pPr>
            <a:lvl3pPr lvl="2" algn="r" rtl="0">
              <a:lnSpc>
                <a:spcPct val="100000"/>
              </a:lnSpc>
              <a:spcBef>
                <a:spcPts val="0"/>
              </a:spcBef>
              <a:spcAft>
                <a:spcPts val="0"/>
              </a:spcAft>
              <a:buClr>
                <a:srgbClr val="F9E9D9"/>
              </a:buClr>
              <a:buSzPts val="1200"/>
              <a:buNone/>
              <a:defRPr sz="1200">
                <a:solidFill>
                  <a:srgbClr val="F9E9D9"/>
                </a:solidFill>
              </a:defRPr>
            </a:lvl3pPr>
            <a:lvl4pPr lvl="3" algn="r" rtl="0">
              <a:lnSpc>
                <a:spcPct val="100000"/>
              </a:lnSpc>
              <a:spcBef>
                <a:spcPts val="0"/>
              </a:spcBef>
              <a:spcAft>
                <a:spcPts val="0"/>
              </a:spcAft>
              <a:buClr>
                <a:srgbClr val="F9E9D9"/>
              </a:buClr>
              <a:buSzPts val="1200"/>
              <a:buNone/>
              <a:defRPr sz="1200">
                <a:solidFill>
                  <a:srgbClr val="F9E9D9"/>
                </a:solidFill>
              </a:defRPr>
            </a:lvl4pPr>
            <a:lvl5pPr lvl="4" algn="r" rtl="0">
              <a:lnSpc>
                <a:spcPct val="100000"/>
              </a:lnSpc>
              <a:spcBef>
                <a:spcPts val="0"/>
              </a:spcBef>
              <a:spcAft>
                <a:spcPts val="0"/>
              </a:spcAft>
              <a:buClr>
                <a:srgbClr val="F9E9D9"/>
              </a:buClr>
              <a:buSzPts val="1200"/>
              <a:buNone/>
              <a:defRPr sz="1200">
                <a:solidFill>
                  <a:srgbClr val="F9E9D9"/>
                </a:solidFill>
              </a:defRPr>
            </a:lvl5pPr>
            <a:lvl6pPr lvl="5" algn="r" rtl="0">
              <a:lnSpc>
                <a:spcPct val="100000"/>
              </a:lnSpc>
              <a:spcBef>
                <a:spcPts val="0"/>
              </a:spcBef>
              <a:spcAft>
                <a:spcPts val="0"/>
              </a:spcAft>
              <a:buClr>
                <a:srgbClr val="F9E9D9"/>
              </a:buClr>
              <a:buSzPts val="1200"/>
              <a:buNone/>
              <a:defRPr sz="1200">
                <a:solidFill>
                  <a:srgbClr val="F9E9D9"/>
                </a:solidFill>
              </a:defRPr>
            </a:lvl6pPr>
            <a:lvl7pPr lvl="6" algn="r" rtl="0">
              <a:lnSpc>
                <a:spcPct val="100000"/>
              </a:lnSpc>
              <a:spcBef>
                <a:spcPts val="0"/>
              </a:spcBef>
              <a:spcAft>
                <a:spcPts val="0"/>
              </a:spcAft>
              <a:buClr>
                <a:srgbClr val="F9E9D9"/>
              </a:buClr>
              <a:buSzPts val="1200"/>
              <a:buNone/>
              <a:defRPr sz="1200">
                <a:solidFill>
                  <a:srgbClr val="F9E9D9"/>
                </a:solidFill>
              </a:defRPr>
            </a:lvl7pPr>
            <a:lvl8pPr lvl="7" algn="r" rtl="0">
              <a:lnSpc>
                <a:spcPct val="100000"/>
              </a:lnSpc>
              <a:spcBef>
                <a:spcPts val="0"/>
              </a:spcBef>
              <a:spcAft>
                <a:spcPts val="0"/>
              </a:spcAft>
              <a:buClr>
                <a:srgbClr val="F9E9D9"/>
              </a:buClr>
              <a:buSzPts val="1200"/>
              <a:buNone/>
              <a:defRPr sz="1200">
                <a:solidFill>
                  <a:srgbClr val="F9E9D9"/>
                </a:solidFill>
              </a:defRPr>
            </a:lvl8pPr>
            <a:lvl9pPr lvl="8" algn="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2" name="Google Shape;42;p9"/>
          <p:cNvSpPr txBox="1">
            <a:spLocks noGrp="1"/>
          </p:cNvSpPr>
          <p:nvPr>
            <p:ph type="subTitle" idx="2"/>
          </p:nvPr>
        </p:nvSpPr>
        <p:spPr>
          <a:xfrm>
            <a:off x="3973375" y="2250175"/>
            <a:ext cx="43659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9E9D9"/>
              </a:buClr>
              <a:buSzPts val="1200"/>
              <a:buNone/>
              <a:defRPr sz="1200">
                <a:solidFill>
                  <a:srgbClr val="F9E9D9"/>
                </a:solidFill>
              </a:defRPr>
            </a:lvl1pPr>
            <a:lvl2pPr lvl="1" algn="r" rtl="0">
              <a:lnSpc>
                <a:spcPct val="100000"/>
              </a:lnSpc>
              <a:spcBef>
                <a:spcPts val="0"/>
              </a:spcBef>
              <a:spcAft>
                <a:spcPts val="0"/>
              </a:spcAft>
              <a:buClr>
                <a:srgbClr val="F9E9D9"/>
              </a:buClr>
              <a:buSzPts val="1200"/>
              <a:buNone/>
              <a:defRPr sz="1200">
                <a:solidFill>
                  <a:srgbClr val="F9E9D9"/>
                </a:solidFill>
              </a:defRPr>
            </a:lvl2pPr>
            <a:lvl3pPr lvl="2" algn="r" rtl="0">
              <a:lnSpc>
                <a:spcPct val="100000"/>
              </a:lnSpc>
              <a:spcBef>
                <a:spcPts val="0"/>
              </a:spcBef>
              <a:spcAft>
                <a:spcPts val="0"/>
              </a:spcAft>
              <a:buClr>
                <a:srgbClr val="F9E9D9"/>
              </a:buClr>
              <a:buSzPts val="1200"/>
              <a:buNone/>
              <a:defRPr sz="1200">
                <a:solidFill>
                  <a:srgbClr val="F9E9D9"/>
                </a:solidFill>
              </a:defRPr>
            </a:lvl3pPr>
            <a:lvl4pPr lvl="3" algn="r" rtl="0">
              <a:lnSpc>
                <a:spcPct val="100000"/>
              </a:lnSpc>
              <a:spcBef>
                <a:spcPts val="0"/>
              </a:spcBef>
              <a:spcAft>
                <a:spcPts val="0"/>
              </a:spcAft>
              <a:buClr>
                <a:srgbClr val="F9E9D9"/>
              </a:buClr>
              <a:buSzPts val="1200"/>
              <a:buNone/>
              <a:defRPr sz="1200">
                <a:solidFill>
                  <a:srgbClr val="F9E9D9"/>
                </a:solidFill>
              </a:defRPr>
            </a:lvl4pPr>
            <a:lvl5pPr lvl="4" algn="r" rtl="0">
              <a:lnSpc>
                <a:spcPct val="100000"/>
              </a:lnSpc>
              <a:spcBef>
                <a:spcPts val="0"/>
              </a:spcBef>
              <a:spcAft>
                <a:spcPts val="0"/>
              </a:spcAft>
              <a:buClr>
                <a:srgbClr val="F9E9D9"/>
              </a:buClr>
              <a:buSzPts val="1200"/>
              <a:buNone/>
              <a:defRPr sz="1200">
                <a:solidFill>
                  <a:srgbClr val="F9E9D9"/>
                </a:solidFill>
              </a:defRPr>
            </a:lvl5pPr>
            <a:lvl6pPr lvl="5" algn="r" rtl="0">
              <a:lnSpc>
                <a:spcPct val="100000"/>
              </a:lnSpc>
              <a:spcBef>
                <a:spcPts val="0"/>
              </a:spcBef>
              <a:spcAft>
                <a:spcPts val="0"/>
              </a:spcAft>
              <a:buClr>
                <a:srgbClr val="F9E9D9"/>
              </a:buClr>
              <a:buSzPts val="1200"/>
              <a:buNone/>
              <a:defRPr sz="1200">
                <a:solidFill>
                  <a:srgbClr val="F9E9D9"/>
                </a:solidFill>
              </a:defRPr>
            </a:lvl6pPr>
            <a:lvl7pPr lvl="6" algn="r" rtl="0">
              <a:lnSpc>
                <a:spcPct val="100000"/>
              </a:lnSpc>
              <a:spcBef>
                <a:spcPts val="0"/>
              </a:spcBef>
              <a:spcAft>
                <a:spcPts val="0"/>
              </a:spcAft>
              <a:buClr>
                <a:srgbClr val="F9E9D9"/>
              </a:buClr>
              <a:buSzPts val="1200"/>
              <a:buNone/>
              <a:defRPr sz="1200">
                <a:solidFill>
                  <a:srgbClr val="F9E9D9"/>
                </a:solidFill>
              </a:defRPr>
            </a:lvl7pPr>
            <a:lvl8pPr lvl="7" algn="r" rtl="0">
              <a:lnSpc>
                <a:spcPct val="100000"/>
              </a:lnSpc>
              <a:spcBef>
                <a:spcPts val="0"/>
              </a:spcBef>
              <a:spcAft>
                <a:spcPts val="0"/>
              </a:spcAft>
              <a:buClr>
                <a:srgbClr val="F9E9D9"/>
              </a:buClr>
              <a:buSzPts val="1200"/>
              <a:buNone/>
              <a:defRPr sz="1200">
                <a:solidFill>
                  <a:srgbClr val="F9E9D9"/>
                </a:solidFill>
              </a:defRPr>
            </a:lvl8pPr>
            <a:lvl9pPr lvl="8" algn="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3" name="Google Shape;43;p9"/>
          <p:cNvSpPr txBox="1">
            <a:spLocks noGrp="1"/>
          </p:cNvSpPr>
          <p:nvPr>
            <p:ph type="title" hasCustomPrompt="1"/>
          </p:nvPr>
        </p:nvSpPr>
        <p:spPr>
          <a:xfrm>
            <a:off x="5074075" y="1475150"/>
            <a:ext cx="3265200" cy="897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r>
              <a:t>xx%</a:t>
            </a:r>
          </a:p>
        </p:txBody>
      </p:sp>
      <p:sp>
        <p:nvSpPr>
          <p:cNvPr id="44" name="Google Shape;44;p9"/>
          <p:cNvSpPr txBox="1">
            <a:spLocks noGrp="1"/>
          </p:cNvSpPr>
          <p:nvPr>
            <p:ph type="title" idx="3" hasCustomPrompt="1"/>
          </p:nvPr>
        </p:nvSpPr>
        <p:spPr>
          <a:xfrm>
            <a:off x="5074075" y="417775"/>
            <a:ext cx="3265200" cy="964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r>
              <a:t>xx%</a:t>
            </a:r>
          </a:p>
        </p:txBody>
      </p:sp>
      <p:sp>
        <p:nvSpPr>
          <p:cNvPr id="45" name="Google Shape;45;p9"/>
          <p:cNvSpPr txBox="1">
            <a:spLocks noGrp="1"/>
          </p:cNvSpPr>
          <p:nvPr>
            <p:ph type="subTitle" idx="4"/>
          </p:nvPr>
        </p:nvSpPr>
        <p:spPr>
          <a:xfrm>
            <a:off x="2685425" y="3276163"/>
            <a:ext cx="4365900" cy="2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9E9D9"/>
              </a:buClr>
              <a:buSzPts val="1200"/>
              <a:buNone/>
              <a:defRPr sz="1200">
                <a:solidFill>
                  <a:srgbClr val="F9E9D9"/>
                </a:solidFill>
              </a:defRPr>
            </a:lvl1pPr>
            <a:lvl2pPr lvl="1" rtl="0">
              <a:lnSpc>
                <a:spcPct val="100000"/>
              </a:lnSpc>
              <a:spcBef>
                <a:spcPts val="0"/>
              </a:spcBef>
              <a:spcAft>
                <a:spcPts val="0"/>
              </a:spcAft>
              <a:buClr>
                <a:srgbClr val="F9E9D9"/>
              </a:buClr>
              <a:buSzPts val="1200"/>
              <a:buNone/>
              <a:defRPr sz="1200">
                <a:solidFill>
                  <a:srgbClr val="F9E9D9"/>
                </a:solidFill>
              </a:defRPr>
            </a:lvl2pPr>
            <a:lvl3pPr lvl="2" rtl="0">
              <a:lnSpc>
                <a:spcPct val="100000"/>
              </a:lnSpc>
              <a:spcBef>
                <a:spcPts val="0"/>
              </a:spcBef>
              <a:spcAft>
                <a:spcPts val="0"/>
              </a:spcAft>
              <a:buClr>
                <a:srgbClr val="F9E9D9"/>
              </a:buClr>
              <a:buSzPts val="1200"/>
              <a:buNone/>
              <a:defRPr sz="1200">
                <a:solidFill>
                  <a:srgbClr val="F9E9D9"/>
                </a:solidFill>
              </a:defRPr>
            </a:lvl3pPr>
            <a:lvl4pPr lvl="3" rtl="0">
              <a:lnSpc>
                <a:spcPct val="100000"/>
              </a:lnSpc>
              <a:spcBef>
                <a:spcPts val="0"/>
              </a:spcBef>
              <a:spcAft>
                <a:spcPts val="0"/>
              </a:spcAft>
              <a:buClr>
                <a:srgbClr val="F9E9D9"/>
              </a:buClr>
              <a:buSzPts val="1200"/>
              <a:buNone/>
              <a:defRPr sz="1200">
                <a:solidFill>
                  <a:srgbClr val="F9E9D9"/>
                </a:solidFill>
              </a:defRPr>
            </a:lvl4pPr>
            <a:lvl5pPr lvl="4" rtl="0">
              <a:lnSpc>
                <a:spcPct val="100000"/>
              </a:lnSpc>
              <a:spcBef>
                <a:spcPts val="0"/>
              </a:spcBef>
              <a:spcAft>
                <a:spcPts val="0"/>
              </a:spcAft>
              <a:buClr>
                <a:srgbClr val="F9E9D9"/>
              </a:buClr>
              <a:buSzPts val="1200"/>
              <a:buNone/>
              <a:defRPr sz="1200">
                <a:solidFill>
                  <a:srgbClr val="F9E9D9"/>
                </a:solidFill>
              </a:defRPr>
            </a:lvl5pPr>
            <a:lvl6pPr lvl="5" rtl="0">
              <a:lnSpc>
                <a:spcPct val="100000"/>
              </a:lnSpc>
              <a:spcBef>
                <a:spcPts val="0"/>
              </a:spcBef>
              <a:spcAft>
                <a:spcPts val="0"/>
              </a:spcAft>
              <a:buClr>
                <a:srgbClr val="F9E9D9"/>
              </a:buClr>
              <a:buSzPts val="1200"/>
              <a:buNone/>
              <a:defRPr sz="1200">
                <a:solidFill>
                  <a:srgbClr val="F9E9D9"/>
                </a:solidFill>
              </a:defRPr>
            </a:lvl6pPr>
            <a:lvl7pPr lvl="6" rtl="0">
              <a:lnSpc>
                <a:spcPct val="100000"/>
              </a:lnSpc>
              <a:spcBef>
                <a:spcPts val="0"/>
              </a:spcBef>
              <a:spcAft>
                <a:spcPts val="0"/>
              </a:spcAft>
              <a:buClr>
                <a:srgbClr val="F9E9D9"/>
              </a:buClr>
              <a:buSzPts val="1200"/>
              <a:buNone/>
              <a:defRPr sz="1200">
                <a:solidFill>
                  <a:srgbClr val="F9E9D9"/>
                </a:solidFill>
              </a:defRPr>
            </a:lvl7pPr>
            <a:lvl8pPr lvl="7" rtl="0">
              <a:lnSpc>
                <a:spcPct val="100000"/>
              </a:lnSpc>
              <a:spcBef>
                <a:spcPts val="0"/>
              </a:spcBef>
              <a:spcAft>
                <a:spcPts val="0"/>
              </a:spcAft>
              <a:buClr>
                <a:srgbClr val="F9E9D9"/>
              </a:buClr>
              <a:buSzPts val="1200"/>
              <a:buNone/>
              <a:defRPr sz="1200">
                <a:solidFill>
                  <a:srgbClr val="F9E9D9"/>
                </a:solidFill>
              </a:defRPr>
            </a:lvl8pPr>
            <a:lvl9pPr lvl="8"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6" name="Google Shape;46;p9"/>
          <p:cNvSpPr txBox="1">
            <a:spLocks noGrp="1"/>
          </p:cNvSpPr>
          <p:nvPr>
            <p:ph type="subTitle" idx="5"/>
          </p:nvPr>
        </p:nvSpPr>
        <p:spPr>
          <a:xfrm>
            <a:off x="2685425" y="4270763"/>
            <a:ext cx="4365900" cy="2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9E9D9"/>
              </a:buClr>
              <a:buSzPts val="1200"/>
              <a:buNone/>
              <a:defRPr sz="1200">
                <a:solidFill>
                  <a:srgbClr val="F9E9D9"/>
                </a:solidFill>
              </a:defRPr>
            </a:lvl1pPr>
            <a:lvl2pPr lvl="1" rtl="0">
              <a:lnSpc>
                <a:spcPct val="100000"/>
              </a:lnSpc>
              <a:spcBef>
                <a:spcPts val="0"/>
              </a:spcBef>
              <a:spcAft>
                <a:spcPts val="0"/>
              </a:spcAft>
              <a:buClr>
                <a:srgbClr val="F9E9D9"/>
              </a:buClr>
              <a:buSzPts val="1200"/>
              <a:buNone/>
              <a:defRPr sz="1200">
                <a:solidFill>
                  <a:srgbClr val="F9E9D9"/>
                </a:solidFill>
              </a:defRPr>
            </a:lvl2pPr>
            <a:lvl3pPr lvl="2" rtl="0">
              <a:lnSpc>
                <a:spcPct val="100000"/>
              </a:lnSpc>
              <a:spcBef>
                <a:spcPts val="0"/>
              </a:spcBef>
              <a:spcAft>
                <a:spcPts val="0"/>
              </a:spcAft>
              <a:buClr>
                <a:srgbClr val="F9E9D9"/>
              </a:buClr>
              <a:buSzPts val="1200"/>
              <a:buNone/>
              <a:defRPr sz="1200">
                <a:solidFill>
                  <a:srgbClr val="F9E9D9"/>
                </a:solidFill>
              </a:defRPr>
            </a:lvl3pPr>
            <a:lvl4pPr lvl="3" rtl="0">
              <a:lnSpc>
                <a:spcPct val="100000"/>
              </a:lnSpc>
              <a:spcBef>
                <a:spcPts val="0"/>
              </a:spcBef>
              <a:spcAft>
                <a:spcPts val="0"/>
              </a:spcAft>
              <a:buClr>
                <a:srgbClr val="F9E9D9"/>
              </a:buClr>
              <a:buSzPts val="1200"/>
              <a:buNone/>
              <a:defRPr sz="1200">
                <a:solidFill>
                  <a:srgbClr val="F9E9D9"/>
                </a:solidFill>
              </a:defRPr>
            </a:lvl4pPr>
            <a:lvl5pPr lvl="4" rtl="0">
              <a:lnSpc>
                <a:spcPct val="100000"/>
              </a:lnSpc>
              <a:spcBef>
                <a:spcPts val="0"/>
              </a:spcBef>
              <a:spcAft>
                <a:spcPts val="0"/>
              </a:spcAft>
              <a:buClr>
                <a:srgbClr val="F9E9D9"/>
              </a:buClr>
              <a:buSzPts val="1200"/>
              <a:buNone/>
              <a:defRPr sz="1200">
                <a:solidFill>
                  <a:srgbClr val="F9E9D9"/>
                </a:solidFill>
              </a:defRPr>
            </a:lvl5pPr>
            <a:lvl6pPr lvl="5" rtl="0">
              <a:lnSpc>
                <a:spcPct val="100000"/>
              </a:lnSpc>
              <a:spcBef>
                <a:spcPts val="0"/>
              </a:spcBef>
              <a:spcAft>
                <a:spcPts val="0"/>
              </a:spcAft>
              <a:buClr>
                <a:srgbClr val="F9E9D9"/>
              </a:buClr>
              <a:buSzPts val="1200"/>
              <a:buNone/>
              <a:defRPr sz="1200">
                <a:solidFill>
                  <a:srgbClr val="F9E9D9"/>
                </a:solidFill>
              </a:defRPr>
            </a:lvl6pPr>
            <a:lvl7pPr lvl="6" rtl="0">
              <a:lnSpc>
                <a:spcPct val="100000"/>
              </a:lnSpc>
              <a:spcBef>
                <a:spcPts val="0"/>
              </a:spcBef>
              <a:spcAft>
                <a:spcPts val="0"/>
              </a:spcAft>
              <a:buClr>
                <a:srgbClr val="F9E9D9"/>
              </a:buClr>
              <a:buSzPts val="1200"/>
              <a:buNone/>
              <a:defRPr sz="1200">
                <a:solidFill>
                  <a:srgbClr val="F9E9D9"/>
                </a:solidFill>
              </a:defRPr>
            </a:lvl7pPr>
            <a:lvl8pPr lvl="7" rtl="0">
              <a:lnSpc>
                <a:spcPct val="100000"/>
              </a:lnSpc>
              <a:spcBef>
                <a:spcPts val="0"/>
              </a:spcBef>
              <a:spcAft>
                <a:spcPts val="0"/>
              </a:spcAft>
              <a:buClr>
                <a:srgbClr val="F9E9D9"/>
              </a:buClr>
              <a:buSzPts val="1200"/>
              <a:buNone/>
              <a:defRPr sz="1200">
                <a:solidFill>
                  <a:srgbClr val="F9E9D9"/>
                </a:solidFill>
              </a:defRPr>
            </a:lvl8pPr>
            <a:lvl9pPr lvl="8"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7" name="Google Shape;47;p9"/>
          <p:cNvSpPr txBox="1">
            <a:spLocks noGrp="1"/>
          </p:cNvSpPr>
          <p:nvPr>
            <p:ph type="title" idx="6" hasCustomPrompt="1"/>
          </p:nvPr>
        </p:nvSpPr>
        <p:spPr>
          <a:xfrm>
            <a:off x="2685425" y="3527175"/>
            <a:ext cx="3265200" cy="89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r>
              <a:t>xx%</a:t>
            </a:r>
          </a:p>
        </p:txBody>
      </p:sp>
      <p:sp>
        <p:nvSpPr>
          <p:cNvPr id="48" name="Google Shape;48;p9"/>
          <p:cNvSpPr txBox="1">
            <a:spLocks noGrp="1"/>
          </p:cNvSpPr>
          <p:nvPr>
            <p:ph type="title" idx="7" hasCustomPrompt="1"/>
          </p:nvPr>
        </p:nvSpPr>
        <p:spPr>
          <a:xfrm>
            <a:off x="2685425" y="2465926"/>
            <a:ext cx="3265200" cy="964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ITLE_1_1_1_1">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813400" y="2604875"/>
            <a:ext cx="2626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1600"/>
              <a:buNone/>
              <a:defRPr sz="1600">
                <a:solidFill>
                  <a:srgbClr val="F9E9D9"/>
                </a:solidFill>
              </a:defRPr>
            </a:lvl1pPr>
            <a:lvl2pPr lvl="1" algn="r" rtl="0">
              <a:spcBef>
                <a:spcPts val="0"/>
              </a:spcBef>
              <a:spcAft>
                <a:spcPts val="0"/>
              </a:spcAft>
              <a:buClr>
                <a:srgbClr val="F9E9D9"/>
              </a:buClr>
              <a:buSzPts val="1600"/>
              <a:buNone/>
              <a:defRPr sz="1600">
                <a:solidFill>
                  <a:srgbClr val="F9E9D9"/>
                </a:solidFill>
              </a:defRPr>
            </a:lvl2pPr>
            <a:lvl3pPr lvl="2" algn="r" rtl="0">
              <a:spcBef>
                <a:spcPts val="0"/>
              </a:spcBef>
              <a:spcAft>
                <a:spcPts val="0"/>
              </a:spcAft>
              <a:buClr>
                <a:srgbClr val="F9E9D9"/>
              </a:buClr>
              <a:buSzPts val="1600"/>
              <a:buNone/>
              <a:defRPr sz="1600">
                <a:solidFill>
                  <a:srgbClr val="F9E9D9"/>
                </a:solidFill>
              </a:defRPr>
            </a:lvl3pPr>
            <a:lvl4pPr lvl="3" algn="r" rtl="0">
              <a:spcBef>
                <a:spcPts val="0"/>
              </a:spcBef>
              <a:spcAft>
                <a:spcPts val="0"/>
              </a:spcAft>
              <a:buClr>
                <a:srgbClr val="F9E9D9"/>
              </a:buClr>
              <a:buSzPts val="1600"/>
              <a:buNone/>
              <a:defRPr sz="1600">
                <a:solidFill>
                  <a:srgbClr val="F9E9D9"/>
                </a:solidFill>
              </a:defRPr>
            </a:lvl4pPr>
            <a:lvl5pPr lvl="4" algn="r" rtl="0">
              <a:spcBef>
                <a:spcPts val="0"/>
              </a:spcBef>
              <a:spcAft>
                <a:spcPts val="0"/>
              </a:spcAft>
              <a:buClr>
                <a:srgbClr val="F9E9D9"/>
              </a:buClr>
              <a:buSzPts val="1600"/>
              <a:buNone/>
              <a:defRPr sz="1600">
                <a:solidFill>
                  <a:srgbClr val="F9E9D9"/>
                </a:solidFill>
              </a:defRPr>
            </a:lvl5pPr>
            <a:lvl6pPr lvl="5" algn="r" rtl="0">
              <a:spcBef>
                <a:spcPts val="0"/>
              </a:spcBef>
              <a:spcAft>
                <a:spcPts val="0"/>
              </a:spcAft>
              <a:buClr>
                <a:srgbClr val="F9E9D9"/>
              </a:buClr>
              <a:buSzPts val="1600"/>
              <a:buNone/>
              <a:defRPr sz="1600">
                <a:solidFill>
                  <a:srgbClr val="F9E9D9"/>
                </a:solidFill>
              </a:defRPr>
            </a:lvl6pPr>
            <a:lvl7pPr lvl="6" algn="r" rtl="0">
              <a:spcBef>
                <a:spcPts val="0"/>
              </a:spcBef>
              <a:spcAft>
                <a:spcPts val="0"/>
              </a:spcAft>
              <a:buClr>
                <a:srgbClr val="F9E9D9"/>
              </a:buClr>
              <a:buSzPts val="1600"/>
              <a:buNone/>
              <a:defRPr sz="1600">
                <a:solidFill>
                  <a:srgbClr val="F9E9D9"/>
                </a:solidFill>
              </a:defRPr>
            </a:lvl7pPr>
            <a:lvl8pPr lvl="7" algn="r" rtl="0">
              <a:spcBef>
                <a:spcPts val="0"/>
              </a:spcBef>
              <a:spcAft>
                <a:spcPts val="0"/>
              </a:spcAft>
              <a:buClr>
                <a:srgbClr val="F9E9D9"/>
              </a:buClr>
              <a:buSzPts val="1600"/>
              <a:buNone/>
              <a:defRPr sz="1600">
                <a:solidFill>
                  <a:srgbClr val="F9E9D9"/>
                </a:solidFill>
              </a:defRPr>
            </a:lvl8pPr>
            <a:lvl9pPr lvl="8" algn="r" rtl="0">
              <a:spcBef>
                <a:spcPts val="0"/>
              </a:spcBef>
              <a:spcAft>
                <a:spcPts val="0"/>
              </a:spcAft>
              <a:buClr>
                <a:srgbClr val="F9E9D9"/>
              </a:buClr>
              <a:buSzPts val="1600"/>
              <a:buNone/>
              <a:defRPr sz="1600">
                <a:solidFill>
                  <a:srgbClr val="F9E9D9"/>
                </a:solidFill>
              </a:defRPr>
            </a:lvl9pPr>
          </a:lstStyle>
          <a:p>
            <a:endParaRPr/>
          </a:p>
        </p:txBody>
      </p:sp>
      <p:sp>
        <p:nvSpPr>
          <p:cNvPr id="60" name="Google Shape;60;p13"/>
          <p:cNvSpPr txBox="1">
            <a:spLocks noGrp="1"/>
          </p:cNvSpPr>
          <p:nvPr>
            <p:ph type="subTitle" idx="1"/>
          </p:nvPr>
        </p:nvSpPr>
        <p:spPr>
          <a:xfrm>
            <a:off x="2480600" y="3102275"/>
            <a:ext cx="1959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F9E9D9"/>
                </a:solidFill>
              </a:defRPr>
            </a:lvl1pPr>
            <a:lvl2pPr lvl="1" algn="r" rtl="0">
              <a:lnSpc>
                <a:spcPct val="100000"/>
              </a:lnSpc>
              <a:spcBef>
                <a:spcPts val="1600"/>
              </a:spcBef>
              <a:spcAft>
                <a:spcPts val="0"/>
              </a:spcAft>
              <a:buNone/>
              <a:defRPr>
                <a:solidFill>
                  <a:srgbClr val="F9E9D9"/>
                </a:solidFill>
              </a:defRPr>
            </a:lvl2pPr>
            <a:lvl3pPr lvl="2" algn="r" rtl="0">
              <a:lnSpc>
                <a:spcPct val="100000"/>
              </a:lnSpc>
              <a:spcBef>
                <a:spcPts val="1600"/>
              </a:spcBef>
              <a:spcAft>
                <a:spcPts val="0"/>
              </a:spcAft>
              <a:buNone/>
              <a:defRPr>
                <a:solidFill>
                  <a:srgbClr val="F9E9D9"/>
                </a:solidFill>
              </a:defRPr>
            </a:lvl3pPr>
            <a:lvl4pPr lvl="3" algn="r" rtl="0">
              <a:lnSpc>
                <a:spcPct val="100000"/>
              </a:lnSpc>
              <a:spcBef>
                <a:spcPts val="1600"/>
              </a:spcBef>
              <a:spcAft>
                <a:spcPts val="0"/>
              </a:spcAft>
              <a:buNone/>
              <a:defRPr>
                <a:solidFill>
                  <a:srgbClr val="F9E9D9"/>
                </a:solidFill>
              </a:defRPr>
            </a:lvl4pPr>
            <a:lvl5pPr lvl="4" algn="r" rtl="0">
              <a:lnSpc>
                <a:spcPct val="100000"/>
              </a:lnSpc>
              <a:spcBef>
                <a:spcPts val="1600"/>
              </a:spcBef>
              <a:spcAft>
                <a:spcPts val="0"/>
              </a:spcAft>
              <a:buNone/>
              <a:defRPr>
                <a:solidFill>
                  <a:srgbClr val="F9E9D9"/>
                </a:solidFill>
              </a:defRPr>
            </a:lvl5pPr>
            <a:lvl6pPr lvl="5" algn="r" rtl="0">
              <a:lnSpc>
                <a:spcPct val="100000"/>
              </a:lnSpc>
              <a:spcBef>
                <a:spcPts val="1600"/>
              </a:spcBef>
              <a:spcAft>
                <a:spcPts val="0"/>
              </a:spcAft>
              <a:buNone/>
              <a:defRPr>
                <a:solidFill>
                  <a:srgbClr val="F9E9D9"/>
                </a:solidFill>
              </a:defRPr>
            </a:lvl6pPr>
            <a:lvl7pPr lvl="6" algn="r" rtl="0">
              <a:lnSpc>
                <a:spcPct val="100000"/>
              </a:lnSpc>
              <a:spcBef>
                <a:spcPts val="1600"/>
              </a:spcBef>
              <a:spcAft>
                <a:spcPts val="0"/>
              </a:spcAft>
              <a:buNone/>
              <a:defRPr>
                <a:solidFill>
                  <a:srgbClr val="F9E9D9"/>
                </a:solidFill>
              </a:defRPr>
            </a:lvl7pPr>
            <a:lvl8pPr lvl="7" algn="r" rtl="0">
              <a:lnSpc>
                <a:spcPct val="100000"/>
              </a:lnSpc>
              <a:spcBef>
                <a:spcPts val="1600"/>
              </a:spcBef>
              <a:spcAft>
                <a:spcPts val="0"/>
              </a:spcAft>
              <a:buNone/>
              <a:defRPr>
                <a:solidFill>
                  <a:srgbClr val="F9E9D9"/>
                </a:solidFill>
              </a:defRPr>
            </a:lvl8pPr>
            <a:lvl9pPr lvl="8" algn="r" rtl="0">
              <a:lnSpc>
                <a:spcPct val="100000"/>
              </a:lnSpc>
              <a:spcBef>
                <a:spcPts val="1600"/>
              </a:spcBef>
              <a:spcAft>
                <a:spcPts val="1600"/>
              </a:spcAft>
              <a:buNone/>
              <a:defRPr>
                <a:solidFill>
                  <a:srgbClr val="F9E9D9"/>
                </a:solidFill>
              </a:defRPr>
            </a:lvl9pPr>
          </a:lstStyle>
          <a:p>
            <a:endParaRPr/>
          </a:p>
        </p:txBody>
      </p:sp>
      <p:sp>
        <p:nvSpPr>
          <p:cNvPr id="61" name="Google Shape;61;p13"/>
          <p:cNvSpPr txBox="1">
            <a:spLocks noGrp="1"/>
          </p:cNvSpPr>
          <p:nvPr>
            <p:ph type="ctrTitle" idx="2"/>
          </p:nvPr>
        </p:nvSpPr>
        <p:spPr>
          <a:xfrm>
            <a:off x="4703789" y="2604863"/>
            <a:ext cx="2626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1600"/>
              <a:buNone/>
              <a:defRPr sz="1600">
                <a:solidFill>
                  <a:srgbClr val="F9E9D9"/>
                </a:solidFill>
              </a:defRPr>
            </a:lvl1pPr>
            <a:lvl2pPr lvl="1" rtl="0">
              <a:spcBef>
                <a:spcPts val="0"/>
              </a:spcBef>
              <a:spcAft>
                <a:spcPts val="0"/>
              </a:spcAft>
              <a:buClr>
                <a:srgbClr val="F9E9D9"/>
              </a:buClr>
              <a:buSzPts val="1600"/>
              <a:buNone/>
              <a:defRPr sz="1600">
                <a:solidFill>
                  <a:srgbClr val="F9E9D9"/>
                </a:solidFill>
              </a:defRPr>
            </a:lvl2pPr>
            <a:lvl3pPr lvl="2" rtl="0">
              <a:spcBef>
                <a:spcPts val="0"/>
              </a:spcBef>
              <a:spcAft>
                <a:spcPts val="0"/>
              </a:spcAft>
              <a:buClr>
                <a:srgbClr val="F9E9D9"/>
              </a:buClr>
              <a:buSzPts val="1600"/>
              <a:buNone/>
              <a:defRPr sz="1600">
                <a:solidFill>
                  <a:srgbClr val="F9E9D9"/>
                </a:solidFill>
              </a:defRPr>
            </a:lvl3pPr>
            <a:lvl4pPr lvl="3" rtl="0">
              <a:spcBef>
                <a:spcPts val="0"/>
              </a:spcBef>
              <a:spcAft>
                <a:spcPts val="0"/>
              </a:spcAft>
              <a:buClr>
                <a:srgbClr val="F9E9D9"/>
              </a:buClr>
              <a:buSzPts val="1600"/>
              <a:buNone/>
              <a:defRPr sz="1600">
                <a:solidFill>
                  <a:srgbClr val="F9E9D9"/>
                </a:solidFill>
              </a:defRPr>
            </a:lvl4pPr>
            <a:lvl5pPr lvl="4" rtl="0">
              <a:spcBef>
                <a:spcPts val="0"/>
              </a:spcBef>
              <a:spcAft>
                <a:spcPts val="0"/>
              </a:spcAft>
              <a:buClr>
                <a:srgbClr val="F9E9D9"/>
              </a:buClr>
              <a:buSzPts val="1600"/>
              <a:buNone/>
              <a:defRPr sz="1600">
                <a:solidFill>
                  <a:srgbClr val="F9E9D9"/>
                </a:solidFill>
              </a:defRPr>
            </a:lvl5pPr>
            <a:lvl6pPr lvl="5" rtl="0">
              <a:spcBef>
                <a:spcPts val="0"/>
              </a:spcBef>
              <a:spcAft>
                <a:spcPts val="0"/>
              </a:spcAft>
              <a:buClr>
                <a:srgbClr val="F9E9D9"/>
              </a:buClr>
              <a:buSzPts val="1600"/>
              <a:buNone/>
              <a:defRPr sz="1600">
                <a:solidFill>
                  <a:srgbClr val="F9E9D9"/>
                </a:solidFill>
              </a:defRPr>
            </a:lvl6pPr>
            <a:lvl7pPr lvl="6" rtl="0">
              <a:spcBef>
                <a:spcPts val="0"/>
              </a:spcBef>
              <a:spcAft>
                <a:spcPts val="0"/>
              </a:spcAft>
              <a:buClr>
                <a:srgbClr val="F9E9D9"/>
              </a:buClr>
              <a:buSzPts val="1600"/>
              <a:buNone/>
              <a:defRPr sz="1600">
                <a:solidFill>
                  <a:srgbClr val="F9E9D9"/>
                </a:solidFill>
              </a:defRPr>
            </a:lvl7pPr>
            <a:lvl8pPr lvl="7" rtl="0">
              <a:spcBef>
                <a:spcPts val="0"/>
              </a:spcBef>
              <a:spcAft>
                <a:spcPts val="0"/>
              </a:spcAft>
              <a:buClr>
                <a:srgbClr val="F9E9D9"/>
              </a:buClr>
              <a:buSzPts val="1600"/>
              <a:buNone/>
              <a:defRPr sz="1600">
                <a:solidFill>
                  <a:srgbClr val="F9E9D9"/>
                </a:solidFill>
              </a:defRPr>
            </a:lvl8pPr>
            <a:lvl9pPr lvl="8" rtl="0">
              <a:spcBef>
                <a:spcPts val="0"/>
              </a:spcBef>
              <a:spcAft>
                <a:spcPts val="0"/>
              </a:spcAft>
              <a:buClr>
                <a:srgbClr val="F9E9D9"/>
              </a:buClr>
              <a:buSzPts val="1600"/>
              <a:buNone/>
              <a:defRPr sz="1600">
                <a:solidFill>
                  <a:srgbClr val="F9E9D9"/>
                </a:solidFill>
              </a:defRPr>
            </a:lvl9pPr>
          </a:lstStyle>
          <a:p>
            <a:endParaRPr/>
          </a:p>
        </p:txBody>
      </p:sp>
      <p:sp>
        <p:nvSpPr>
          <p:cNvPr id="62" name="Google Shape;62;p13"/>
          <p:cNvSpPr txBox="1">
            <a:spLocks noGrp="1"/>
          </p:cNvSpPr>
          <p:nvPr>
            <p:ph type="subTitle" idx="3"/>
          </p:nvPr>
        </p:nvSpPr>
        <p:spPr>
          <a:xfrm>
            <a:off x="4703789" y="3102288"/>
            <a:ext cx="1959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9E9D9"/>
                </a:solidFill>
              </a:defRPr>
            </a:lvl1pPr>
            <a:lvl2pPr lvl="1" rtl="0">
              <a:lnSpc>
                <a:spcPct val="100000"/>
              </a:lnSpc>
              <a:spcBef>
                <a:spcPts val="1600"/>
              </a:spcBef>
              <a:spcAft>
                <a:spcPts val="0"/>
              </a:spcAft>
              <a:buNone/>
              <a:defRPr>
                <a:solidFill>
                  <a:srgbClr val="F9E9D9"/>
                </a:solidFill>
              </a:defRPr>
            </a:lvl2pPr>
            <a:lvl3pPr lvl="2" rtl="0">
              <a:lnSpc>
                <a:spcPct val="100000"/>
              </a:lnSpc>
              <a:spcBef>
                <a:spcPts val="1600"/>
              </a:spcBef>
              <a:spcAft>
                <a:spcPts val="0"/>
              </a:spcAft>
              <a:buNone/>
              <a:defRPr>
                <a:solidFill>
                  <a:srgbClr val="F9E9D9"/>
                </a:solidFill>
              </a:defRPr>
            </a:lvl3pPr>
            <a:lvl4pPr lvl="3" rtl="0">
              <a:lnSpc>
                <a:spcPct val="100000"/>
              </a:lnSpc>
              <a:spcBef>
                <a:spcPts val="1600"/>
              </a:spcBef>
              <a:spcAft>
                <a:spcPts val="0"/>
              </a:spcAft>
              <a:buNone/>
              <a:defRPr>
                <a:solidFill>
                  <a:srgbClr val="F9E9D9"/>
                </a:solidFill>
              </a:defRPr>
            </a:lvl4pPr>
            <a:lvl5pPr lvl="4" rtl="0">
              <a:lnSpc>
                <a:spcPct val="100000"/>
              </a:lnSpc>
              <a:spcBef>
                <a:spcPts val="1600"/>
              </a:spcBef>
              <a:spcAft>
                <a:spcPts val="0"/>
              </a:spcAft>
              <a:buNone/>
              <a:defRPr>
                <a:solidFill>
                  <a:srgbClr val="F9E9D9"/>
                </a:solidFill>
              </a:defRPr>
            </a:lvl5pPr>
            <a:lvl6pPr lvl="5" rtl="0">
              <a:lnSpc>
                <a:spcPct val="100000"/>
              </a:lnSpc>
              <a:spcBef>
                <a:spcPts val="1600"/>
              </a:spcBef>
              <a:spcAft>
                <a:spcPts val="0"/>
              </a:spcAft>
              <a:buNone/>
              <a:defRPr>
                <a:solidFill>
                  <a:srgbClr val="F9E9D9"/>
                </a:solidFill>
              </a:defRPr>
            </a:lvl6pPr>
            <a:lvl7pPr lvl="6" rtl="0">
              <a:lnSpc>
                <a:spcPct val="100000"/>
              </a:lnSpc>
              <a:spcBef>
                <a:spcPts val="1600"/>
              </a:spcBef>
              <a:spcAft>
                <a:spcPts val="0"/>
              </a:spcAft>
              <a:buNone/>
              <a:defRPr>
                <a:solidFill>
                  <a:srgbClr val="F9E9D9"/>
                </a:solidFill>
              </a:defRPr>
            </a:lvl7pPr>
            <a:lvl8pPr lvl="7" rtl="0">
              <a:lnSpc>
                <a:spcPct val="100000"/>
              </a:lnSpc>
              <a:spcBef>
                <a:spcPts val="1600"/>
              </a:spcBef>
              <a:spcAft>
                <a:spcPts val="0"/>
              </a:spcAft>
              <a:buNone/>
              <a:defRPr>
                <a:solidFill>
                  <a:srgbClr val="F9E9D9"/>
                </a:solidFill>
              </a:defRPr>
            </a:lvl8pPr>
            <a:lvl9pPr lvl="8" rtl="0">
              <a:lnSpc>
                <a:spcPct val="100000"/>
              </a:lnSpc>
              <a:spcBef>
                <a:spcPts val="1600"/>
              </a:spcBef>
              <a:spcAft>
                <a:spcPts val="1600"/>
              </a:spcAft>
              <a:buNone/>
              <a:defRPr>
                <a:solidFill>
                  <a:srgbClr val="F9E9D9"/>
                </a:solidFill>
              </a:defRPr>
            </a:lvl9pPr>
          </a:lstStyle>
          <a:p>
            <a:endParaRPr/>
          </a:p>
        </p:txBody>
      </p:sp>
      <p:sp>
        <p:nvSpPr>
          <p:cNvPr id="63" name="Google Shape;63;p13"/>
          <p:cNvSpPr txBox="1">
            <a:spLocks noGrp="1"/>
          </p:cNvSpPr>
          <p:nvPr>
            <p:ph type="ctrTitle" idx="4"/>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cxnSp>
        <p:nvCxnSpPr>
          <p:cNvPr id="64" name="Google Shape;64;p13"/>
          <p:cNvCxnSpPr/>
          <p:nvPr/>
        </p:nvCxnSpPr>
        <p:spPr>
          <a:xfrm>
            <a:off x="4574525" y="1844000"/>
            <a:ext cx="0" cy="2592000"/>
          </a:xfrm>
          <a:prstGeom prst="straightConnector1">
            <a:avLst/>
          </a:prstGeom>
          <a:noFill/>
          <a:ln w="19050" cap="flat" cmpd="sng">
            <a:solidFill>
              <a:srgbClr val="F9E9D9"/>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_1_1_2_1_2">
    <p:spTree>
      <p:nvGrpSpPr>
        <p:cNvPr id="1" name="Shape 80"/>
        <p:cNvGrpSpPr/>
        <p:nvPr/>
      </p:nvGrpSpPr>
      <p:grpSpPr>
        <a:xfrm>
          <a:off x="0" y="0"/>
          <a:ext cx="0" cy="0"/>
          <a:chOff x="0" y="0"/>
          <a:chExt cx="0" cy="0"/>
        </a:xfrm>
      </p:grpSpPr>
      <p:sp>
        <p:nvSpPr>
          <p:cNvPr id="81" name="Google Shape;81;p17"/>
          <p:cNvSpPr txBox="1">
            <a:spLocks noGrp="1"/>
          </p:cNvSpPr>
          <p:nvPr>
            <p:ph type="subTitle" idx="1"/>
          </p:nvPr>
        </p:nvSpPr>
        <p:spPr>
          <a:xfrm>
            <a:off x="3115520" y="2437068"/>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9E9D9"/>
                </a:solidFill>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82" name="Google Shape;82;p17"/>
          <p:cNvSpPr txBox="1">
            <a:spLocks noGrp="1"/>
          </p:cNvSpPr>
          <p:nvPr>
            <p:ph type="ctrTitle"/>
          </p:nvPr>
        </p:nvSpPr>
        <p:spPr>
          <a:xfrm>
            <a:off x="430975" y="1741375"/>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3600"/>
              <a:buNone/>
              <a:defRPr sz="3600">
                <a:solidFill>
                  <a:srgbClr val="F9E9D9"/>
                </a:solidFill>
              </a:defRPr>
            </a:lvl1pPr>
            <a:lvl2pPr lvl="1" algn="ctr" rtl="0">
              <a:spcBef>
                <a:spcPts val="0"/>
              </a:spcBef>
              <a:spcAft>
                <a:spcPts val="0"/>
              </a:spcAft>
              <a:buClr>
                <a:srgbClr val="F9E9D9"/>
              </a:buClr>
              <a:buSzPts val="3600"/>
              <a:buNone/>
              <a:defRPr sz="3600">
                <a:solidFill>
                  <a:srgbClr val="F9E9D9"/>
                </a:solidFill>
              </a:defRPr>
            </a:lvl2pPr>
            <a:lvl3pPr lvl="2" algn="ctr" rtl="0">
              <a:spcBef>
                <a:spcPts val="0"/>
              </a:spcBef>
              <a:spcAft>
                <a:spcPts val="0"/>
              </a:spcAft>
              <a:buClr>
                <a:srgbClr val="F9E9D9"/>
              </a:buClr>
              <a:buSzPts val="3600"/>
              <a:buNone/>
              <a:defRPr sz="3600">
                <a:solidFill>
                  <a:srgbClr val="F9E9D9"/>
                </a:solidFill>
              </a:defRPr>
            </a:lvl3pPr>
            <a:lvl4pPr lvl="3" algn="ctr" rtl="0">
              <a:spcBef>
                <a:spcPts val="0"/>
              </a:spcBef>
              <a:spcAft>
                <a:spcPts val="0"/>
              </a:spcAft>
              <a:buClr>
                <a:srgbClr val="F9E9D9"/>
              </a:buClr>
              <a:buSzPts val="3600"/>
              <a:buNone/>
              <a:defRPr sz="3600">
                <a:solidFill>
                  <a:srgbClr val="F9E9D9"/>
                </a:solidFill>
              </a:defRPr>
            </a:lvl4pPr>
            <a:lvl5pPr lvl="4" algn="ctr" rtl="0">
              <a:spcBef>
                <a:spcPts val="0"/>
              </a:spcBef>
              <a:spcAft>
                <a:spcPts val="0"/>
              </a:spcAft>
              <a:buClr>
                <a:srgbClr val="F9E9D9"/>
              </a:buClr>
              <a:buSzPts val="3600"/>
              <a:buNone/>
              <a:defRPr sz="3600">
                <a:solidFill>
                  <a:srgbClr val="F9E9D9"/>
                </a:solidFill>
              </a:defRPr>
            </a:lvl5pPr>
            <a:lvl6pPr lvl="5" algn="ctr" rtl="0">
              <a:spcBef>
                <a:spcPts val="0"/>
              </a:spcBef>
              <a:spcAft>
                <a:spcPts val="0"/>
              </a:spcAft>
              <a:buClr>
                <a:srgbClr val="F9E9D9"/>
              </a:buClr>
              <a:buSzPts val="3600"/>
              <a:buNone/>
              <a:defRPr sz="3600">
                <a:solidFill>
                  <a:srgbClr val="F9E9D9"/>
                </a:solidFill>
              </a:defRPr>
            </a:lvl6pPr>
            <a:lvl7pPr lvl="6" algn="ctr" rtl="0">
              <a:spcBef>
                <a:spcPts val="0"/>
              </a:spcBef>
              <a:spcAft>
                <a:spcPts val="0"/>
              </a:spcAft>
              <a:buClr>
                <a:srgbClr val="F9E9D9"/>
              </a:buClr>
              <a:buSzPts val="3600"/>
              <a:buNone/>
              <a:defRPr sz="3600">
                <a:solidFill>
                  <a:srgbClr val="F9E9D9"/>
                </a:solidFill>
              </a:defRPr>
            </a:lvl7pPr>
            <a:lvl8pPr lvl="7" algn="ctr" rtl="0">
              <a:spcBef>
                <a:spcPts val="0"/>
              </a:spcBef>
              <a:spcAft>
                <a:spcPts val="0"/>
              </a:spcAft>
              <a:buClr>
                <a:srgbClr val="F9E9D9"/>
              </a:buClr>
              <a:buSzPts val="3600"/>
              <a:buNone/>
              <a:defRPr sz="3600">
                <a:solidFill>
                  <a:srgbClr val="F9E9D9"/>
                </a:solidFill>
              </a:defRPr>
            </a:lvl8pPr>
            <a:lvl9pPr lvl="8" algn="ctr" rtl="0">
              <a:spcBef>
                <a:spcPts val="0"/>
              </a:spcBef>
              <a:spcAft>
                <a:spcPts val="0"/>
              </a:spcAft>
              <a:buClr>
                <a:srgbClr val="F9E9D9"/>
              </a:buClr>
              <a:buSzPts val="3600"/>
              <a:buNone/>
              <a:defRPr sz="3600">
                <a:solidFill>
                  <a:srgbClr val="F9E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72B7"/>
              </a:buClr>
              <a:buSzPts val="2800"/>
              <a:buFont typeface="Passion One"/>
              <a:buNone/>
              <a:defRPr sz="2800">
                <a:solidFill>
                  <a:srgbClr val="5B72B7"/>
                </a:solidFill>
                <a:latin typeface="Passion One"/>
                <a:ea typeface="Passion One"/>
                <a:cs typeface="Passion One"/>
                <a:sym typeface="Passion One"/>
              </a:defRPr>
            </a:lvl1pPr>
            <a:lvl2pPr lvl="1">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2pPr>
            <a:lvl3pPr lvl="2">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3pPr>
            <a:lvl4pPr lvl="3">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4pPr>
            <a:lvl5pPr lvl="4">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5pPr>
            <a:lvl6pPr lvl="5">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6pPr>
            <a:lvl7pPr lvl="6">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7pPr>
            <a:lvl8pPr lvl="7">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8pPr>
            <a:lvl9pPr lvl="8">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5B72B7"/>
              </a:buClr>
              <a:buSzPts val="1200"/>
              <a:buFont typeface="Abel"/>
              <a:buChar char="●"/>
              <a:defRPr sz="1200">
                <a:solidFill>
                  <a:srgbClr val="5B72B7"/>
                </a:solidFill>
                <a:latin typeface="Abel"/>
                <a:ea typeface="Abel"/>
                <a:cs typeface="Abel"/>
                <a:sym typeface="Abel"/>
              </a:defRPr>
            </a:lvl1pPr>
            <a:lvl2pPr marL="914400" lvl="1"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2pPr>
            <a:lvl3pPr marL="1371600" lvl="2"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3pPr>
            <a:lvl4pPr marL="1828800" lvl="3"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4pPr>
            <a:lvl5pPr marL="2286000" lvl="4"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5pPr>
            <a:lvl6pPr marL="2743200" lvl="5"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6pPr>
            <a:lvl7pPr marL="3200400" lvl="6"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7pPr>
            <a:lvl8pPr marL="3657600" lvl="7"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8pPr>
            <a:lvl9pPr marL="4114800" lvl="8" indent="-304800">
              <a:lnSpc>
                <a:spcPct val="115000"/>
              </a:lnSpc>
              <a:spcBef>
                <a:spcPts val="1600"/>
              </a:spcBef>
              <a:spcAft>
                <a:spcPts val="1600"/>
              </a:spcAft>
              <a:buClr>
                <a:srgbClr val="5B72B7"/>
              </a:buClr>
              <a:buSzPts val="1200"/>
              <a:buFont typeface="Abel"/>
              <a:buChar char="■"/>
              <a:defRPr sz="1200">
                <a:solidFill>
                  <a:srgbClr val="5B72B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9" r:id="rId4"/>
    <p:sldLayoutId id="2147483663"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
        <p:cNvGrpSpPr/>
        <p:nvPr/>
      </p:nvGrpSpPr>
      <p:grpSpPr>
        <a:xfrm>
          <a:off x="0" y="0"/>
          <a:ext cx="0" cy="0"/>
          <a:chOff x="0" y="0"/>
          <a:chExt cx="0" cy="0"/>
        </a:xfrm>
      </p:grpSpPr>
      <p:sp>
        <p:nvSpPr>
          <p:cNvPr id="117" name="Google Shape;117;p25"/>
          <p:cNvSpPr txBox="1">
            <a:spLocks noGrp="1"/>
          </p:cNvSpPr>
          <p:nvPr>
            <p:ph type="subTitle" idx="1"/>
          </p:nvPr>
        </p:nvSpPr>
        <p:spPr>
          <a:xfrm flipH="1">
            <a:off x="4814585" y="3549378"/>
            <a:ext cx="1995378" cy="330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000" dirty="0">
                <a:solidFill>
                  <a:srgbClr val="F9E9D9"/>
                </a:solidFill>
              </a:rPr>
              <a:t>Keke Wu</a:t>
            </a:r>
            <a:endParaRPr sz="2000" dirty="0">
              <a:solidFill>
                <a:srgbClr val="F9E9D9"/>
              </a:solidFill>
            </a:endParaRPr>
          </a:p>
        </p:txBody>
      </p:sp>
      <p:sp>
        <p:nvSpPr>
          <p:cNvPr id="118" name="Google Shape;118;p25"/>
          <p:cNvSpPr txBox="1">
            <a:spLocks noGrp="1"/>
          </p:cNvSpPr>
          <p:nvPr>
            <p:ph type="ctrTitle"/>
          </p:nvPr>
        </p:nvSpPr>
        <p:spPr>
          <a:xfrm>
            <a:off x="1290321" y="2718708"/>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000" dirty="0">
                <a:solidFill>
                  <a:srgbClr val="F9E9D9"/>
                </a:solidFill>
              </a:rPr>
              <a:t>Color Crafting</a:t>
            </a:r>
            <a:br>
              <a:rPr lang="es" sz="6000" dirty="0">
                <a:solidFill>
                  <a:srgbClr val="F9E9D9"/>
                </a:solidFill>
              </a:rPr>
            </a:br>
            <a:r>
              <a:rPr lang="es" sz="6000" dirty="0">
                <a:solidFill>
                  <a:srgbClr val="F9E9D9"/>
                </a:solidFill>
              </a:rPr>
              <a:t>Data Analysis</a:t>
            </a:r>
            <a:endParaRPr sz="6000" dirty="0">
              <a:solidFill>
                <a:srgbClr val="F9E9D9"/>
              </a:solidFill>
            </a:endParaRPr>
          </a:p>
        </p:txBody>
      </p:sp>
      <p:sp>
        <p:nvSpPr>
          <p:cNvPr id="4" name="Google Shape;117;p25">
            <a:extLst>
              <a:ext uri="{FF2B5EF4-FFF2-40B4-BE49-F238E27FC236}">
                <a16:creationId xmlns:a16="http://schemas.microsoft.com/office/drawing/2014/main" id="{D32FD734-186A-754A-A23D-CC4ABD6D50D1}"/>
              </a:ext>
            </a:extLst>
          </p:cNvPr>
          <p:cNvSpPr txBox="1">
            <a:spLocks/>
          </p:cNvSpPr>
          <p:nvPr/>
        </p:nvSpPr>
        <p:spPr>
          <a:xfrm flipH="1">
            <a:off x="-154112" y="124449"/>
            <a:ext cx="3480394" cy="3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1pPr>
            <a:lvl2pPr marL="914400" marR="0" lvl="1"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2pPr>
            <a:lvl3pPr marL="1371600" marR="0" lvl="2"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3pPr>
            <a:lvl4pPr marL="1828800" marR="0" lvl="3"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4pPr>
            <a:lvl5pPr marL="2286000" marR="0" lvl="4"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5pPr>
            <a:lvl6pPr marL="2743200" marR="0" lvl="5"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6pPr>
            <a:lvl7pPr marL="3200400" marR="0" lvl="6"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7pPr>
            <a:lvl8pPr marL="3657600" marR="0" lvl="7"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8pPr>
            <a:lvl9pPr marL="4114800" marR="0" lvl="8" indent="-304800" algn="l" rtl="0">
              <a:lnSpc>
                <a:spcPct val="100000"/>
              </a:lnSpc>
              <a:spcBef>
                <a:spcPts val="1600"/>
              </a:spcBef>
              <a:spcAft>
                <a:spcPts val="1600"/>
              </a:spcAft>
              <a:buClr>
                <a:srgbClr val="5B72B7"/>
              </a:buClr>
              <a:buSzPts val="1200"/>
              <a:buFont typeface="Abel"/>
              <a:buNone/>
              <a:defRPr sz="1400" b="0" i="0" u="none" strike="noStrike" cap="none">
                <a:solidFill>
                  <a:srgbClr val="F9E9D9"/>
                </a:solidFill>
                <a:latin typeface="Abel"/>
                <a:ea typeface="Abel"/>
                <a:cs typeface="Abel"/>
                <a:sym typeface="Abel"/>
              </a:defRPr>
            </a:lvl9pPr>
          </a:lstStyle>
          <a:p>
            <a:pPr marL="0" indent="0">
              <a:spcAft>
                <a:spcPts val="1600"/>
              </a:spcAft>
            </a:pPr>
            <a:r>
              <a:rPr lang="en-US" sz="1600" dirty="0"/>
              <a:t>INFO 5871 INTRO TO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lvl="0"/>
            <a:r>
              <a:rPr lang="es" sz="4800" dirty="0"/>
              <a:t>  DATA  DESCRIPTION</a:t>
            </a:r>
            <a:endParaRPr sz="4800" dirty="0"/>
          </a:p>
        </p:txBody>
      </p:sp>
      <p:pic>
        <p:nvPicPr>
          <p:cNvPr id="19" name="Picture 18">
            <a:extLst>
              <a:ext uri="{FF2B5EF4-FFF2-40B4-BE49-F238E27FC236}">
                <a16:creationId xmlns:a16="http://schemas.microsoft.com/office/drawing/2014/main" id="{347FD278-EEA7-6548-9158-D13688F20E77}"/>
              </a:ext>
            </a:extLst>
          </p:cNvPr>
          <p:cNvPicPr>
            <a:picLocks noChangeAspect="1"/>
          </p:cNvPicPr>
          <p:nvPr/>
        </p:nvPicPr>
        <p:blipFill>
          <a:blip r:embed="rId3"/>
          <a:stretch>
            <a:fillRect/>
          </a:stretch>
        </p:blipFill>
        <p:spPr>
          <a:xfrm>
            <a:off x="70775" y="1614729"/>
            <a:ext cx="9002450" cy="2589877"/>
          </a:xfrm>
          <a:prstGeom prst="rect">
            <a:avLst/>
          </a:prstGeom>
        </p:spPr>
      </p:pic>
      <p:sp>
        <p:nvSpPr>
          <p:cNvPr id="29" name="Google Shape;130;p27">
            <a:extLst>
              <a:ext uri="{FF2B5EF4-FFF2-40B4-BE49-F238E27FC236}">
                <a16:creationId xmlns:a16="http://schemas.microsoft.com/office/drawing/2014/main" id="{189AE52B-7B21-0146-9113-4964812BFB33}"/>
              </a:ext>
            </a:extLst>
          </p:cNvPr>
          <p:cNvSpPr txBox="1">
            <a:spLocks/>
          </p:cNvSpPr>
          <p:nvPr/>
        </p:nvSpPr>
        <p:spPr>
          <a:xfrm>
            <a:off x="3789451" y="4378199"/>
            <a:ext cx="1394871"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Response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lvl="0"/>
            <a:r>
              <a:rPr lang="es" sz="4800" dirty="0"/>
              <a:t>  DATA  DESCRIPTION</a:t>
            </a:r>
            <a:endParaRPr sz="4800" dirty="0"/>
          </a:p>
        </p:txBody>
      </p:sp>
      <p:pic>
        <p:nvPicPr>
          <p:cNvPr id="5" name="Picture 4">
            <a:extLst>
              <a:ext uri="{FF2B5EF4-FFF2-40B4-BE49-F238E27FC236}">
                <a16:creationId xmlns:a16="http://schemas.microsoft.com/office/drawing/2014/main" id="{7FEAACD5-9155-0346-A89A-066C0F1FC414}"/>
              </a:ext>
            </a:extLst>
          </p:cNvPr>
          <p:cNvPicPr>
            <a:picLocks noChangeAspect="1"/>
          </p:cNvPicPr>
          <p:nvPr/>
        </p:nvPicPr>
        <p:blipFill>
          <a:blip r:embed="rId3"/>
          <a:stretch>
            <a:fillRect/>
          </a:stretch>
        </p:blipFill>
        <p:spPr>
          <a:xfrm>
            <a:off x="98352" y="1632065"/>
            <a:ext cx="8947296" cy="2548050"/>
          </a:xfrm>
          <a:prstGeom prst="rect">
            <a:avLst/>
          </a:prstGeom>
        </p:spPr>
      </p:pic>
      <p:sp>
        <p:nvSpPr>
          <p:cNvPr id="8" name="Google Shape;130;p27">
            <a:extLst>
              <a:ext uri="{FF2B5EF4-FFF2-40B4-BE49-F238E27FC236}">
                <a16:creationId xmlns:a16="http://schemas.microsoft.com/office/drawing/2014/main" id="{96D39074-E7F4-DB4D-AC9D-54C53A369692}"/>
              </a:ext>
            </a:extLst>
          </p:cNvPr>
          <p:cNvSpPr txBox="1">
            <a:spLocks/>
          </p:cNvSpPr>
          <p:nvPr/>
        </p:nvSpPr>
        <p:spPr>
          <a:xfrm>
            <a:off x="3580650" y="4378199"/>
            <a:ext cx="19826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Demographics Data</a:t>
            </a:r>
          </a:p>
        </p:txBody>
      </p:sp>
    </p:spTree>
    <p:extLst>
      <p:ext uri="{BB962C8B-B14F-4D97-AF65-F5344CB8AC3E}">
        <p14:creationId xmlns:p14="http://schemas.microsoft.com/office/powerpoint/2010/main" val="165025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QUESTIONS</a:t>
            </a:r>
            <a:endParaRPr sz="4800" dirty="0"/>
          </a:p>
        </p:txBody>
      </p:sp>
      <p:sp>
        <p:nvSpPr>
          <p:cNvPr id="15" name="Google Shape;130;p27">
            <a:extLst>
              <a:ext uri="{FF2B5EF4-FFF2-40B4-BE49-F238E27FC236}">
                <a16:creationId xmlns:a16="http://schemas.microsoft.com/office/drawing/2014/main" id="{7324AC8E-2FF6-5A47-88B3-BED146705C37}"/>
              </a:ext>
            </a:extLst>
          </p:cNvPr>
          <p:cNvSpPr txBox="1">
            <a:spLocks/>
          </p:cNvSpPr>
          <p:nvPr/>
        </p:nvSpPr>
        <p:spPr>
          <a:xfrm>
            <a:off x="882965" y="1749917"/>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What is the numerical mapping accuracy for each model?</a:t>
            </a:r>
          </a:p>
          <a:p>
            <a:pPr marL="0" indent="0" algn="l">
              <a:spcAft>
                <a:spcPts val="1600"/>
              </a:spcAft>
            </a:pPr>
            <a:endParaRPr lang="en-US" sz="1800" dirty="0"/>
          </a:p>
          <a:p>
            <a:pPr marL="0" indent="0" algn="l">
              <a:spcAft>
                <a:spcPts val="1600"/>
              </a:spcAft>
            </a:pPr>
            <a:r>
              <a:rPr lang="en-US" sz="1800" dirty="0"/>
              <a:t>What is the average aesthetic rating for each model?</a:t>
            </a:r>
          </a:p>
          <a:p>
            <a:pPr marL="0" indent="0" algn="l">
              <a:spcAft>
                <a:spcPts val="1600"/>
              </a:spcAft>
            </a:pPr>
            <a:endParaRPr lang="en-US" sz="1800" dirty="0"/>
          </a:p>
          <a:p>
            <a:pPr marL="0" indent="0" algn="l">
              <a:spcAft>
                <a:spcPts val="1600"/>
              </a:spcAft>
            </a:pPr>
            <a:r>
              <a:rPr lang="en-US" sz="1800" dirty="0"/>
              <a:t>What are the important factors that may influence designers’ aesthetic rating?</a:t>
            </a:r>
          </a:p>
        </p:txBody>
      </p:sp>
    </p:spTree>
    <p:extLst>
      <p:ext uri="{BB962C8B-B14F-4D97-AF65-F5344CB8AC3E}">
        <p14:creationId xmlns:p14="http://schemas.microsoft.com/office/powerpoint/2010/main" val="204953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9" name="Picture 8">
            <a:extLst>
              <a:ext uri="{FF2B5EF4-FFF2-40B4-BE49-F238E27FC236}">
                <a16:creationId xmlns:a16="http://schemas.microsoft.com/office/drawing/2014/main" id="{840C7061-3A1A-9747-B394-EDA33C4FDF4F}"/>
              </a:ext>
            </a:extLst>
          </p:cNvPr>
          <p:cNvPicPr>
            <a:picLocks noChangeAspect="1"/>
          </p:cNvPicPr>
          <p:nvPr/>
        </p:nvPicPr>
        <p:blipFill>
          <a:blip r:embed="rId3"/>
          <a:stretch>
            <a:fillRect/>
          </a:stretch>
        </p:blipFill>
        <p:spPr>
          <a:xfrm>
            <a:off x="276934" y="1664721"/>
            <a:ext cx="8615707" cy="1721583"/>
          </a:xfrm>
          <a:prstGeom prst="rect">
            <a:avLst/>
          </a:prstGeom>
        </p:spPr>
      </p:pic>
      <p:pic>
        <p:nvPicPr>
          <p:cNvPr id="11" name="Picture 10">
            <a:extLst>
              <a:ext uri="{FF2B5EF4-FFF2-40B4-BE49-F238E27FC236}">
                <a16:creationId xmlns:a16="http://schemas.microsoft.com/office/drawing/2014/main" id="{1170803D-A910-3541-8D58-69C9455494F9}"/>
              </a:ext>
            </a:extLst>
          </p:cNvPr>
          <p:cNvPicPr>
            <a:picLocks noChangeAspect="1"/>
          </p:cNvPicPr>
          <p:nvPr/>
        </p:nvPicPr>
        <p:blipFill>
          <a:blip r:embed="rId4"/>
          <a:stretch>
            <a:fillRect/>
          </a:stretch>
        </p:blipFill>
        <p:spPr>
          <a:xfrm>
            <a:off x="276934" y="3386304"/>
            <a:ext cx="8615709" cy="1021005"/>
          </a:xfrm>
          <a:prstGeom prst="rect">
            <a:avLst/>
          </a:prstGeom>
        </p:spPr>
      </p:pic>
    </p:spTree>
    <p:extLst>
      <p:ext uri="{BB962C8B-B14F-4D97-AF65-F5344CB8AC3E}">
        <p14:creationId xmlns:p14="http://schemas.microsoft.com/office/powerpoint/2010/main" val="21587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6" name="Picture 5">
            <a:extLst>
              <a:ext uri="{FF2B5EF4-FFF2-40B4-BE49-F238E27FC236}">
                <a16:creationId xmlns:a16="http://schemas.microsoft.com/office/drawing/2014/main" id="{C7F6CA69-6CA3-314E-85BA-004AA3D9CF59}"/>
              </a:ext>
            </a:extLst>
          </p:cNvPr>
          <p:cNvPicPr>
            <a:picLocks noChangeAspect="1"/>
          </p:cNvPicPr>
          <p:nvPr/>
        </p:nvPicPr>
        <p:blipFill>
          <a:blip r:embed="rId3"/>
          <a:stretch>
            <a:fillRect/>
          </a:stretch>
        </p:blipFill>
        <p:spPr>
          <a:xfrm>
            <a:off x="428747" y="1664721"/>
            <a:ext cx="8286505" cy="2633519"/>
          </a:xfrm>
          <a:prstGeom prst="rect">
            <a:avLst/>
          </a:prstGeom>
        </p:spPr>
      </p:pic>
      <p:pic>
        <p:nvPicPr>
          <p:cNvPr id="12" name="Picture 11">
            <a:extLst>
              <a:ext uri="{FF2B5EF4-FFF2-40B4-BE49-F238E27FC236}">
                <a16:creationId xmlns:a16="http://schemas.microsoft.com/office/drawing/2014/main" id="{06698C39-34F0-D94B-9625-38D54DC8E289}"/>
              </a:ext>
            </a:extLst>
          </p:cNvPr>
          <p:cNvPicPr>
            <a:picLocks noChangeAspect="1"/>
          </p:cNvPicPr>
          <p:nvPr/>
        </p:nvPicPr>
        <p:blipFill>
          <a:blip r:embed="rId4"/>
          <a:stretch>
            <a:fillRect/>
          </a:stretch>
        </p:blipFill>
        <p:spPr>
          <a:xfrm>
            <a:off x="704495" y="2392136"/>
            <a:ext cx="8002593" cy="1906104"/>
          </a:xfrm>
          <a:prstGeom prst="rect">
            <a:avLst/>
          </a:prstGeom>
        </p:spPr>
      </p:pic>
      <p:sp>
        <p:nvSpPr>
          <p:cNvPr id="13" name="Frame 12">
            <a:extLst>
              <a:ext uri="{FF2B5EF4-FFF2-40B4-BE49-F238E27FC236}">
                <a16:creationId xmlns:a16="http://schemas.microsoft.com/office/drawing/2014/main" id="{649B9E6C-7D94-D04E-9A25-D2BC83009935}"/>
              </a:ext>
            </a:extLst>
          </p:cNvPr>
          <p:cNvSpPr/>
          <p:nvPr/>
        </p:nvSpPr>
        <p:spPr>
          <a:xfrm>
            <a:off x="881742" y="3167743"/>
            <a:ext cx="808264" cy="171450"/>
          </a:xfrm>
          <a:prstGeom prst="frame">
            <a:avLst/>
          </a:prstGeom>
          <a:solidFill>
            <a:srgbClr val="C00000"/>
          </a:solidFill>
          <a:ln w="95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C00000"/>
              </a:solidFill>
            </a:endParaRPr>
          </a:p>
        </p:txBody>
      </p:sp>
    </p:spTree>
    <p:extLst>
      <p:ext uri="{BB962C8B-B14F-4D97-AF65-F5344CB8AC3E}">
        <p14:creationId xmlns:p14="http://schemas.microsoft.com/office/powerpoint/2010/main" val="333608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3" name="Picture 2">
            <a:extLst>
              <a:ext uri="{FF2B5EF4-FFF2-40B4-BE49-F238E27FC236}">
                <a16:creationId xmlns:a16="http://schemas.microsoft.com/office/drawing/2014/main" id="{23F1E527-5F8B-9646-B3D2-3EB0237C396D}"/>
              </a:ext>
            </a:extLst>
          </p:cNvPr>
          <p:cNvPicPr>
            <a:picLocks noChangeAspect="1"/>
          </p:cNvPicPr>
          <p:nvPr/>
        </p:nvPicPr>
        <p:blipFill>
          <a:blip r:embed="rId3"/>
          <a:stretch>
            <a:fillRect/>
          </a:stretch>
        </p:blipFill>
        <p:spPr>
          <a:xfrm>
            <a:off x="262526" y="1664721"/>
            <a:ext cx="8618948" cy="2434294"/>
          </a:xfrm>
          <a:prstGeom prst="rect">
            <a:avLst/>
          </a:prstGeom>
        </p:spPr>
      </p:pic>
    </p:spTree>
    <p:extLst>
      <p:ext uri="{BB962C8B-B14F-4D97-AF65-F5344CB8AC3E}">
        <p14:creationId xmlns:p14="http://schemas.microsoft.com/office/powerpoint/2010/main" val="2635755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4" name="Picture 3">
            <a:extLst>
              <a:ext uri="{FF2B5EF4-FFF2-40B4-BE49-F238E27FC236}">
                <a16:creationId xmlns:a16="http://schemas.microsoft.com/office/drawing/2014/main" id="{DACA7FC7-BD2A-874A-8A77-D83EB2EB496D}"/>
              </a:ext>
            </a:extLst>
          </p:cNvPr>
          <p:cNvPicPr>
            <a:picLocks noChangeAspect="1"/>
          </p:cNvPicPr>
          <p:nvPr/>
        </p:nvPicPr>
        <p:blipFill>
          <a:blip r:embed="rId3"/>
          <a:stretch>
            <a:fillRect/>
          </a:stretch>
        </p:blipFill>
        <p:spPr>
          <a:xfrm>
            <a:off x="199030" y="1677845"/>
            <a:ext cx="8757191" cy="622698"/>
          </a:xfrm>
          <a:prstGeom prst="rect">
            <a:avLst/>
          </a:prstGeom>
        </p:spPr>
      </p:pic>
      <p:pic>
        <p:nvPicPr>
          <p:cNvPr id="6" name="Picture 5">
            <a:extLst>
              <a:ext uri="{FF2B5EF4-FFF2-40B4-BE49-F238E27FC236}">
                <a16:creationId xmlns:a16="http://schemas.microsoft.com/office/drawing/2014/main" id="{B4C034B2-1616-9A48-839D-4D83643FCAA9}"/>
              </a:ext>
            </a:extLst>
          </p:cNvPr>
          <p:cNvPicPr>
            <a:picLocks noChangeAspect="1"/>
          </p:cNvPicPr>
          <p:nvPr/>
        </p:nvPicPr>
        <p:blipFill>
          <a:blip r:embed="rId4"/>
          <a:stretch>
            <a:fillRect/>
          </a:stretch>
        </p:blipFill>
        <p:spPr>
          <a:xfrm>
            <a:off x="199030" y="2291507"/>
            <a:ext cx="8757191" cy="1133283"/>
          </a:xfrm>
          <a:prstGeom prst="rect">
            <a:avLst/>
          </a:prstGeom>
        </p:spPr>
      </p:pic>
      <p:pic>
        <p:nvPicPr>
          <p:cNvPr id="8" name="Picture 7">
            <a:extLst>
              <a:ext uri="{FF2B5EF4-FFF2-40B4-BE49-F238E27FC236}">
                <a16:creationId xmlns:a16="http://schemas.microsoft.com/office/drawing/2014/main" id="{7EAA1BB8-20B7-9E42-AE35-584FF62C9511}"/>
              </a:ext>
            </a:extLst>
          </p:cNvPr>
          <p:cNvPicPr>
            <a:picLocks noChangeAspect="1"/>
          </p:cNvPicPr>
          <p:nvPr/>
        </p:nvPicPr>
        <p:blipFill>
          <a:blip r:embed="rId5"/>
          <a:stretch>
            <a:fillRect/>
          </a:stretch>
        </p:blipFill>
        <p:spPr>
          <a:xfrm>
            <a:off x="199030" y="3424790"/>
            <a:ext cx="8757191" cy="703421"/>
          </a:xfrm>
          <a:prstGeom prst="rect">
            <a:avLst/>
          </a:prstGeom>
        </p:spPr>
      </p:pic>
    </p:spTree>
    <p:extLst>
      <p:ext uri="{BB962C8B-B14F-4D97-AF65-F5344CB8AC3E}">
        <p14:creationId xmlns:p14="http://schemas.microsoft.com/office/powerpoint/2010/main" val="176916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13" name="Google Shape;130;p27">
            <a:extLst>
              <a:ext uri="{FF2B5EF4-FFF2-40B4-BE49-F238E27FC236}">
                <a16:creationId xmlns:a16="http://schemas.microsoft.com/office/drawing/2014/main" id="{284601FB-0CBD-1142-88EC-77E62B21E397}"/>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1. Accuracy &amp; Aesthetics by Model Type</a:t>
            </a:r>
          </a:p>
        </p:txBody>
      </p:sp>
      <p:pic>
        <p:nvPicPr>
          <p:cNvPr id="10" name="Picture 9">
            <a:extLst>
              <a:ext uri="{FF2B5EF4-FFF2-40B4-BE49-F238E27FC236}">
                <a16:creationId xmlns:a16="http://schemas.microsoft.com/office/drawing/2014/main" id="{FD8D0B34-1DAE-C746-BF63-0A68B6AEDE48}"/>
              </a:ext>
            </a:extLst>
          </p:cNvPr>
          <p:cNvPicPr>
            <a:picLocks noChangeAspect="1"/>
          </p:cNvPicPr>
          <p:nvPr/>
        </p:nvPicPr>
        <p:blipFill>
          <a:blip r:embed="rId3"/>
          <a:stretch>
            <a:fillRect/>
          </a:stretch>
        </p:blipFill>
        <p:spPr>
          <a:xfrm>
            <a:off x="758999" y="2185585"/>
            <a:ext cx="7008888" cy="772329"/>
          </a:xfrm>
          <a:prstGeom prst="rect">
            <a:avLst/>
          </a:prstGeom>
        </p:spPr>
      </p:pic>
      <p:pic>
        <p:nvPicPr>
          <p:cNvPr id="12" name="Picture 11">
            <a:extLst>
              <a:ext uri="{FF2B5EF4-FFF2-40B4-BE49-F238E27FC236}">
                <a16:creationId xmlns:a16="http://schemas.microsoft.com/office/drawing/2014/main" id="{146AAB46-4A8B-3746-899F-9BB7C6EB45C6}"/>
              </a:ext>
            </a:extLst>
          </p:cNvPr>
          <p:cNvPicPr>
            <a:picLocks noChangeAspect="1"/>
          </p:cNvPicPr>
          <p:nvPr/>
        </p:nvPicPr>
        <p:blipFill>
          <a:blip r:embed="rId4"/>
          <a:stretch>
            <a:fillRect/>
          </a:stretch>
        </p:blipFill>
        <p:spPr>
          <a:xfrm>
            <a:off x="758999" y="2957914"/>
            <a:ext cx="7008888" cy="1866044"/>
          </a:xfrm>
          <a:prstGeom prst="rect">
            <a:avLst/>
          </a:prstGeom>
        </p:spPr>
      </p:pic>
    </p:spTree>
    <p:extLst>
      <p:ext uri="{BB962C8B-B14F-4D97-AF65-F5344CB8AC3E}">
        <p14:creationId xmlns:p14="http://schemas.microsoft.com/office/powerpoint/2010/main" val="301515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1. Accuracy &amp; Aesthetics by Model Type</a:t>
            </a:r>
          </a:p>
        </p:txBody>
      </p:sp>
      <p:pic>
        <p:nvPicPr>
          <p:cNvPr id="4" name="Picture 3">
            <a:extLst>
              <a:ext uri="{FF2B5EF4-FFF2-40B4-BE49-F238E27FC236}">
                <a16:creationId xmlns:a16="http://schemas.microsoft.com/office/drawing/2014/main" id="{00CC7CBF-EC80-9D4C-8316-77E91061D552}"/>
              </a:ext>
            </a:extLst>
          </p:cNvPr>
          <p:cNvPicPr>
            <a:picLocks noChangeAspect="1"/>
          </p:cNvPicPr>
          <p:nvPr/>
        </p:nvPicPr>
        <p:blipFill>
          <a:blip r:embed="rId3"/>
          <a:stretch>
            <a:fillRect/>
          </a:stretch>
        </p:blipFill>
        <p:spPr>
          <a:xfrm>
            <a:off x="506186" y="2202011"/>
            <a:ext cx="8368393" cy="1744376"/>
          </a:xfrm>
          <a:prstGeom prst="rect">
            <a:avLst/>
          </a:prstGeom>
        </p:spPr>
      </p:pic>
    </p:spTree>
    <p:extLst>
      <p:ext uri="{BB962C8B-B14F-4D97-AF65-F5344CB8AC3E}">
        <p14:creationId xmlns:p14="http://schemas.microsoft.com/office/powerpoint/2010/main" val="2573088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1. Accuracy &amp; Aesthetics by Model Type</a:t>
            </a:r>
          </a:p>
        </p:txBody>
      </p:sp>
      <p:pic>
        <p:nvPicPr>
          <p:cNvPr id="5" name="Picture 4">
            <a:extLst>
              <a:ext uri="{FF2B5EF4-FFF2-40B4-BE49-F238E27FC236}">
                <a16:creationId xmlns:a16="http://schemas.microsoft.com/office/drawing/2014/main" id="{AADC168A-431A-ED4A-BBA4-207A863C3FA0}"/>
              </a:ext>
            </a:extLst>
          </p:cNvPr>
          <p:cNvPicPr>
            <a:picLocks noChangeAspect="1"/>
          </p:cNvPicPr>
          <p:nvPr/>
        </p:nvPicPr>
        <p:blipFill>
          <a:blip r:embed="rId3"/>
          <a:stretch>
            <a:fillRect/>
          </a:stretch>
        </p:blipFill>
        <p:spPr>
          <a:xfrm>
            <a:off x="822849" y="2303224"/>
            <a:ext cx="3448329" cy="2328636"/>
          </a:xfrm>
          <a:prstGeom prst="rect">
            <a:avLst/>
          </a:prstGeom>
        </p:spPr>
      </p:pic>
      <p:pic>
        <p:nvPicPr>
          <p:cNvPr id="7" name="Picture 6">
            <a:extLst>
              <a:ext uri="{FF2B5EF4-FFF2-40B4-BE49-F238E27FC236}">
                <a16:creationId xmlns:a16="http://schemas.microsoft.com/office/drawing/2014/main" id="{22424C32-B9B9-BF4C-9812-BC848748CDA3}"/>
              </a:ext>
            </a:extLst>
          </p:cNvPr>
          <p:cNvPicPr>
            <a:picLocks noChangeAspect="1"/>
          </p:cNvPicPr>
          <p:nvPr/>
        </p:nvPicPr>
        <p:blipFill>
          <a:blip r:embed="rId4"/>
          <a:stretch>
            <a:fillRect/>
          </a:stretch>
        </p:blipFill>
        <p:spPr>
          <a:xfrm>
            <a:off x="4498521" y="2299501"/>
            <a:ext cx="3512179" cy="2336082"/>
          </a:xfrm>
          <a:prstGeom prst="rect">
            <a:avLst/>
          </a:prstGeom>
        </p:spPr>
      </p:pic>
      <p:sp>
        <p:nvSpPr>
          <p:cNvPr id="9" name="Google Shape;130;p27">
            <a:extLst>
              <a:ext uri="{FF2B5EF4-FFF2-40B4-BE49-F238E27FC236}">
                <a16:creationId xmlns:a16="http://schemas.microsoft.com/office/drawing/2014/main" id="{EDB205C0-BA37-5E44-B860-2B87F7444412}"/>
              </a:ext>
            </a:extLst>
          </p:cNvPr>
          <p:cNvSpPr txBox="1">
            <a:spLocks/>
          </p:cNvSpPr>
          <p:nvPr/>
        </p:nvSpPr>
        <p:spPr>
          <a:xfrm>
            <a:off x="882965" y="1749917"/>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endParaRPr lang="en-US" dirty="0"/>
          </a:p>
        </p:txBody>
      </p:sp>
      <p:sp>
        <p:nvSpPr>
          <p:cNvPr id="12" name="Google Shape;130;p27">
            <a:extLst>
              <a:ext uri="{FF2B5EF4-FFF2-40B4-BE49-F238E27FC236}">
                <a16:creationId xmlns:a16="http://schemas.microsoft.com/office/drawing/2014/main" id="{ECEEA66C-0C77-9A4B-93CA-6379C725272F}"/>
              </a:ext>
            </a:extLst>
          </p:cNvPr>
          <p:cNvSpPr txBox="1">
            <a:spLocks/>
          </p:cNvSpPr>
          <p:nvPr/>
        </p:nvSpPr>
        <p:spPr>
          <a:xfrm>
            <a:off x="1424665" y="4712564"/>
            <a:ext cx="2682980" cy="307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000" b="1" dirty="0"/>
              <a:t>52.64%,        53.17%,         48.68%,         43.92%</a:t>
            </a:r>
          </a:p>
        </p:txBody>
      </p:sp>
      <p:sp>
        <p:nvSpPr>
          <p:cNvPr id="13" name="Google Shape;130;p27">
            <a:extLst>
              <a:ext uri="{FF2B5EF4-FFF2-40B4-BE49-F238E27FC236}">
                <a16:creationId xmlns:a16="http://schemas.microsoft.com/office/drawing/2014/main" id="{92EB1F9B-3B5A-A14C-9D39-0599FFFEF2DC}"/>
              </a:ext>
            </a:extLst>
          </p:cNvPr>
          <p:cNvSpPr txBox="1">
            <a:spLocks/>
          </p:cNvSpPr>
          <p:nvPr/>
        </p:nvSpPr>
        <p:spPr>
          <a:xfrm>
            <a:off x="5221584" y="4712565"/>
            <a:ext cx="2682980" cy="307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000" b="1" dirty="0"/>
              <a:t>6.31,             12.07,             6.61,             -0.45</a:t>
            </a:r>
          </a:p>
        </p:txBody>
      </p:sp>
    </p:spTree>
    <p:extLst>
      <p:ext uri="{BB962C8B-B14F-4D97-AF65-F5344CB8AC3E}">
        <p14:creationId xmlns:p14="http://schemas.microsoft.com/office/powerpoint/2010/main" val="190122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Tree>
    <p:extLst>
      <p:ext uri="{BB962C8B-B14F-4D97-AF65-F5344CB8AC3E}">
        <p14:creationId xmlns:p14="http://schemas.microsoft.com/office/powerpoint/2010/main" val="314163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2. Aesthetics</a:t>
            </a:r>
          </a:p>
        </p:txBody>
      </p:sp>
      <p:pic>
        <p:nvPicPr>
          <p:cNvPr id="4" name="Picture 3">
            <a:extLst>
              <a:ext uri="{FF2B5EF4-FFF2-40B4-BE49-F238E27FC236}">
                <a16:creationId xmlns:a16="http://schemas.microsoft.com/office/drawing/2014/main" id="{E60CE40B-311B-F04B-92B7-590F46D4E0F0}"/>
              </a:ext>
            </a:extLst>
          </p:cNvPr>
          <p:cNvPicPr>
            <a:picLocks noChangeAspect="1"/>
          </p:cNvPicPr>
          <p:nvPr/>
        </p:nvPicPr>
        <p:blipFill>
          <a:blip r:embed="rId3"/>
          <a:stretch>
            <a:fillRect/>
          </a:stretch>
        </p:blipFill>
        <p:spPr>
          <a:xfrm>
            <a:off x="3759165" y="1725424"/>
            <a:ext cx="3242226" cy="3170531"/>
          </a:xfrm>
          <a:prstGeom prst="rect">
            <a:avLst/>
          </a:prstGeom>
        </p:spPr>
      </p:pic>
    </p:spTree>
    <p:extLst>
      <p:ext uri="{BB962C8B-B14F-4D97-AF65-F5344CB8AC3E}">
        <p14:creationId xmlns:p14="http://schemas.microsoft.com/office/powerpoint/2010/main" val="492213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2. Aesthetics</a:t>
            </a:r>
          </a:p>
        </p:txBody>
      </p:sp>
      <p:pic>
        <p:nvPicPr>
          <p:cNvPr id="5" name="Picture 4">
            <a:extLst>
              <a:ext uri="{FF2B5EF4-FFF2-40B4-BE49-F238E27FC236}">
                <a16:creationId xmlns:a16="http://schemas.microsoft.com/office/drawing/2014/main" id="{89B01CDE-BAD7-C24F-80C3-DAD38ED2F36F}"/>
              </a:ext>
            </a:extLst>
          </p:cNvPr>
          <p:cNvPicPr>
            <a:picLocks noChangeAspect="1"/>
          </p:cNvPicPr>
          <p:nvPr/>
        </p:nvPicPr>
        <p:blipFill>
          <a:blip r:embed="rId3"/>
          <a:stretch>
            <a:fillRect/>
          </a:stretch>
        </p:blipFill>
        <p:spPr>
          <a:xfrm>
            <a:off x="430950" y="2303224"/>
            <a:ext cx="8282100" cy="1034088"/>
          </a:xfrm>
          <a:prstGeom prst="rect">
            <a:avLst/>
          </a:prstGeom>
        </p:spPr>
      </p:pic>
    </p:spTree>
    <p:extLst>
      <p:ext uri="{BB962C8B-B14F-4D97-AF65-F5344CB8AC3E}">
        <p14:creationId xmlns:p14="http://schemas.microsoft.com/office/powerpoint/2010/main" val="2415602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2. Aesthetics</a:t>
            </a:r>
          </a:p>
        </p:txBody>
      </p:sp>
      <p:pic>
        <p:nvPicPr>
          <p:cNvPr id="4" name="Picture 3">
            <a:extLst>
              <a:ext uri="{FF2B5EF4-FFF2-40B4-BE49-F238E27FC236}">
                <a16:creationId xmlns:a16="http://schemas.microsoft.com/office/drawing/2014/main" id="{EF4895D4-AD02-154D-AEE9-7964D2633C1E}"/>
              </a:ext>
            </a:extLst>
          </p:cNvPr>
          <p:cNvPicPr>
            <a:picLocks noChangeAspect="1"/>
          </p:cNvPicPr>
          <p:nvPr/>
        </p:nvPicPr>
        <p:blipFill>
          <a:blip r:embed="rId3"/>
          <a:stretch>
            <a:fillRect/>
          </a:stretch>
        </p:blipFill>
        <p:spPr>
          <a:xfrm>
            <a:off x="852075" y="2122442"/>
            <a:ext cx="4471765" cy="2675074"/>
          </a:xfrm>
          <a:prstGeom prst="rect">
            <a:avLst/>
          </a:prstGeom>
        </p:spPr>
      </p:pic>
      <p:sp>
        <p:nvSpPr>
          <p:cNvPr id="7" name="Google Shape;130;p27">
            <a:extLst>
              <a:ext uri="{FF2B5EF4-FFF2-40B4-BE49-F238E27FC236}">
                <a16:creationId xmlns:a16="http://schemas.microsoft.com/office/drawing/2014/main" id="{3C57CE1C-1310-1E42-A95F-E8B62699C767}"/>
              </a:ext>
            </a:extLst>
          </p:cNvPr>
          <p:cNvSpPr txBox="1">
            <a:spLocks/>
          </p:cNvSpPr>
          <p:nvPr/>
        </p:nvSpPr>
        <p:spPr>
          <a:xfrm>
            <a:off x="6032039" y="2551377"/>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err="1"/>
              <a:t>display_size</a:t>
            </a:r>
            <a:endParaRPr lang="en-US" sz="1800" dirty="0"/>
          </a:p>
          <a:p>
            <a:pPr marL="0" indent="0" algn="l">
              <a:spcAft>
                <a:spcPts val="1600"/>
              </a:spcAft>
            </a:pPr>
            <a:r>
              <a:rPr lang="en-US" sz="1800" dirty="0" err="1"/>
              <a:t>model_type</a:t>
            </a:r>
            <a:endParaRPr lang="en-US" sz="1800" dirty="0"/>
          </a:p>
          <a:p>
            <a:pPr marL="0" indent="0" algn="l">
              <a:spcAft>
                <a:spcPts val="1600"/>
              </a:spcAft>
            </a:pPr>
            <a:r>
              <a:rPr lang="en-US" sz="1800" dirty="0" err="1"/>
              <a:t>vis_type</a:t>
            </a:r>
            <a:endParaRPr lang="en-US" sz="1800" dirty="0"/>
          </a:p>
          <a:p>
            <a:pPr marL="0" indent="0" algn="l">
              <a:spcAft>
                <a:spcPts val="1600"/>
              </a:spcAft>
            </a:pPr>
            <a:endParaRPr lang="en-US" sz="1800" dirty="0"/>
          </a:p>
        </p:txBody>
      </p:sp>
    </p:spTree>
    <p:extLst>
      <p:ext uri="{BB962C8B-B14F-4D97-AF65-F5344CB8AC3E}">
        <p14:creationId xmlns:p14="http://schemas.microsoft.com/office/powerpoint/2010/main" val="32126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(Univariate)</a:t>
            </a:r>
          </a:p>
        </p:txBody>
      </p:sp>
      <p:pic>
        <p:nvPicPr>
          <p:cNvPr id="5" name="Picture 4">
            <a:extLst>
              <a:ext uri="{FF2B5EF4-FFF2-40B4-BE49-F238E27FC236}">
                <a16:creationId xmlns:a16="http://schemas.microsoft.com/office/drawing/2014/main" id="{251E205C-34EC-8B4C-9C91-8FBC7053DAB9}"/>
              </a:ext>
            </a:extLst>
          </p:cNvPr>
          <p:cNvPicPr>
            <a:picLocks noChangeAspect="1"/>
          </p:cNvPicPr>
          <p:nvPr/>
        </p:nvPicPr>
        <p:blipFill>
          <a:blip r:embed="rId3"/>
          <a:stretch>
            <a:fillRect/>
          </a:stretch>
        </p:blipFill>
        <p:spPr>
          <a:xfrm>
            <a:off x="199487" y="2194561"/>
            <a:ext cx="8745025" cy="2747592"/>
          </a:xfrm>
          <a:prstGeom prst="rect">
            <a:avLst/>
          </a:prstGeom>
        </p:spPr>
      </p:pic>
    </p:spTree>
    <p:extLst>
      <p:ext uri="{BB962C8B-B14F-4D97-AF65-F5344CB8AC3E}">
        <p14:creationId xmlns:p14="http://schemas.microsoft.com/office/powerpoint/2010/main" val="3107609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(Univariate)</a:t>
            </a:r>
          </a:p>
        </p:txBody>
      </p:sp>
      <p:pic>
        <p:nvPicPr>
          <p:cNvPr id="4" name="Picture 3">
            <a:extLst>
              <a:ext uri="{FF2B5EF4-FFF2-40B4-BE49-F238E27FC236}">
                <a16:creationId xmlns:a16="http://schemas.microsoft.com/office/drawing/2014/main" id="{3EDFA152-695E-B24D-8146-D3A95230FA07}"/>
              </a:ext>
            </a:extLst>
          </p:cNvPr>
          <p:cNvPicPr>
            <a:picLocks noChangeAspect="1"/>
          </p:cNvPicPr>
          <p:nvPr/>
        </p:nvPicPr>
        <p:blipFill>
          <a:blip r:embed="rId3"/>
          <a:stretch>
            <a:fillRect/>
          </a:stretch>
        </p:blipFill>
        <p:spPr>
          <a:xfrm>
            <a:off x="203077" y="2194559"/>
            <a:ext cx="8737846" cy="2773919"/>
          </a:xfrm>
          <a:prstGeom prst="rect">
            <a:avLst/>
          </a:prstGeom>
        </p:spPr>
      </p:pic>
    </p:spTree>
    <p:extLst>
      <p:ext uri="{BB962C8B-B14F-4D97-AF65-F5344CB8AC3E}">
        <p14:creationId xmlns:p14="http://schemas.microsoft.com/office/powerpoint/2010/main" val="421105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(Univariate)</a:t>
            </a:r>
          </a:p>
        </p:txBody>
      </p:sp>
      <p:pic>
        <p:nvPicPr>
          <p:cNvPr id="5" name="Picture 4">
            <a:extLst>
              <a:ext uri="{FF2B5EF4-FFF2-40B4-BE49-F238E27FC236}">
                <a16:creationId xmlns:a16="http://schemas.microsoft.com/office/drawing/2014/main" id="{A86B2CC0-D215-A74B-9EF8-9E89F3F18DF2}"/>
              </a:ext>
            </a:extLst>
          </p:cNvPr>
          <p:cNvPicPr>
            <a:picLocks noChangeAspect="1"/>
          </p:cNvPicPr>
          <p:nvPr/>
        </p:nvPicPr>
        <p:blipFill>
          <a:blip r:embed="rId3"/>
          <a:stretch>
            <a:fillRect/>
          </a:stretch>
        </p:blipFill>
        <p:spPr>
          <a:xfrm>
            <a:off x="198120" y="2276664"/>
            <a:ext cx="8747760" cy="2680925"/>
          </a:xfrm>
          <a:prstGeom prst="rect">
            <a:avLst/>
          </a:prstGeom>
        </p:spPr>
      </p:pic>
    </p:spTree>
    <p:extLst>
      <p:ext uri="{BB962C8B-B14F-4D97-AF65-F5344CB8AC3E}">
        <p14:creationId xmlns:p14="http://schemas.microsoft.com/office/powerpoint/2010/main" val="191769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(Bivariate)</a:t>
            </a:r>
          </a:p>
        </p:txBody>
      </p:sp>
      <p:pic>
        <p:nvPicPr>
          <p:cNvPr id="4" name="Picture 3">
            <a:extLst>
              <a:ext uri="{FF2B5EF4-FFF2-40B4-BE49-F238E27FC236}">
                <a16:creationId xmlns:a16="http://schemas.microsoft.com/office/drawing/2014/main" id="{08B138F3-4A86-A042-BDE3-92E6D39C1F37}"/>
              </a:ext>
            </a:extLst>
          </p:cNvPr>
          <p:cNvPicPr>
            <a:picLocks noChangeAspect="1"/>
          </p:cNvPicPr>
          <p:nvPr/>
        </p:nvPicPr>
        <p:blipFill>
          <a:blip r:embed="rId3"/>
          <a:srcRect/>
          <a:stretch/>
        </p:blipFill>
        <p:spPr>
          <a:xfrm>
            <a:off x="206580" y="2201042"/>
            <a:ext cx="8751159" cy="2811458"/>
          </a:xfrm>
          <a:prstGeom prst="rect">
            <a:avLst/>
          </a:prstGeom>
        </p:spPr>
      </p:pic>
    </p:spTree>
    <p:extLst>
      <p:ext uri="{BB962C8B-B14F-4D97-AF65-F5344CB8AC3E}">
        <p14:creationId xmlns:p14="http://schemas.microsoft.com/office/powerpoint/2010/main" val="3838462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(Bivariate)</a:t>
            </a:r>
          </a:p>
        </p:txBody>
      </p:sp>
      <p:pic>
        <p:nvPicPr>
          <p:cNvPr id="5" name="Picture 4">
            <a:extLst>
              <a:ext uri="{FF2B5EF4-FFF2-40B4-BE49-F238E27FC236}">
                <a16:creationId xmlns:a16="http://schemas.microsoft.com/office/drawing/2014/main" id="{3B7204E6-FE3F-394D-99C0-31E79E586337}"/>
              </a:ext>
            </a:extLst>
          </p:cNvPr>
          <p:cNvPicPr>
            <a:picLocks noChangeAspect="1"/>
          </p:cNvPicPr>
          <p:nvPr/>
        </p:nvPicPr>
        <p:blipFill>
          <a:blip r:embed="rId3"/>
          <a:stretch>
            <a:fillRect/>
          </a:stretch>
        </p:blipFill>
        <p:spPr>
          <a:xfrm>
            <a:off x="123952" y="2235200"/>
            <a:ext cx="8914671" cy="2794000"/>
          </a:xfrm>
          <a:prstGeom prst="rect">
            <a:avLst/>
          </a:prstGeom>
        </p:spPr>
      </p:pic>
    </p:spTree>
    <p:extLst>
      <p:ext uri="{BB962C8B-B14F-4D97-AF65-F5344CB8AC3E}">
        <p14:creationId xmlns:p14="http://schemas.microsoft.com/office/powerpoint/2010/main" val="170575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(Bivariate)</a:t>
            </a:r>
          </a:p>
        </p:txBody>
      </p:sp>
      <p:pic>
        <p:nvPicPr>
          <p:cNvPr id="4" name="Picture 3">
            <a:extLst>
              <a:ext uri="{FF2B5EF4-FFF2-40B4-BE49-F238E27FC236}">
                <a16:creationId xmlns:a16="http://schemas.microsoft.com/office/drawing/2014/main" id="{DCA044C8-9F0E-734E-A959-408AA4444D93}"/>
              </a:ext>
            </a:extLst>
          </p:cNvPr>
          <p:cNvPicPr>
            <a:picLocks noChangeAspect="1"/>
          </p:cNvPicPr>
          <p:nvPr/>
        </p:nvPicPr>
        <p:blipFill>
          <a:blip r:embed="rId3"/>
          <a:stretch>
            <a:fillRect/>
          </a:stretch>
        </p:blipFill>
        <p:spPr>
          <a:xfrm>
            <a:off x="162889" y="2215824"/>
            <a:ext cx="8818222" cy="2762576"/>
          </a:xfrm>
          <a:prstGeom prst="rect">
            <a:avLst/>
          </a:prstGeom>
        </p:spPr>
      </p:pic>
    </p:spTree>
    <p:extLst>
      <p:ext uri="{BB962C8B-B14F-4D97-AF65-F5344CB8AC3E}">
        <p14:creationId xmlns:p14="http://schemas.microsoft.com/office/powerpoint/2010/main" val="369560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CONCLUSION &amp; FUTURE WORK</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Quantitative Findings:</a:t>
            </a:r>
          </a:p>
          <a:p>
            <a:pPr marL="0" indent="0" algn="l">
              <a:spcAft>
                <a:spcPts val="1600"/>
              </a:spcAft>
            </a:pPr>
            <a:r>
              <a:rPr lang="en-US" sz="1600" b="1" dirty="0">
                <a:solidFill>
                  <a:srgbClr val="FFFF00"/>
                </a:solidFill>
                <a:latin typeface="Athelas" panose="02000503000000020003" pitchFamily="2" charset="77"/>
              </a:rPr>
              <a:t>Accuracy: K means &gt; Bayesian &gt; Designer &gt; Linear</a:t>
            </a:r>
          </a:p>
          <a:p>
            <a:pPr marL="0" indent="0" algn="l">
              <a:spcAft>
                <a:spcPts val="1600"/>
              </a:spcAft>
            </a:pPr>
            <a:r>
              <a:rPr lang="en-US" sz="1600" b="1" dirty="0">
                <a:solidFill>
                  <a:srgbClr val="FFFF00"/>
                </a:solidFill>
                <a:latin typeface="Athelas" panose="02000503000000020003" pitchFamily="2" charset="77"/>
              </a:rPr>
              <a:t>Aesthetics: K means &gt; Designer &gt; Bayesian &gt; Linear</a:t>
            </a:r>
            <a:endParaRPr lang="en-US" sz="1800" b="1" dirty="0">
              <a:solidFill>
                <a:srgbClr val="FFFF00"/>
              </a:solidFill>
              <a:latin typeface="Athelas" panose="02000503000000020003" pitchFamily="2" charset="77"/>
            </a:endParaRPr>
          </a:p>
          <a:p>
            <a:pPr marL="0" indent="0" algn="l">
              <a:spcAft>
                <a:spcPts val="1600"/>
              </a:spcAft>
            </a:pPr>
            <a:r>
              <a:rPr lang="en-US" sz="1800" dirty="0"/>
              <a:t>Qualitative Takeaways:</a:t>
            </a:r>
          </a:p>
          <a:p>
            <a:pPr marL="0" indent="0" algn="l">
              <a:spcAft>
                <a:spcPts val="1600"/>
              </a:spcAft>
            </a:pPr>
            <a:r>
              <a:rPr lang="en-US" sz="1600" b="1" dirty="0">
                <a:solidFill>
                  <a:srgbClr val="FFFF00"/>
                </a:solidFill>
                <a:latin typeface="Athelas" panose="02000503000000020003" pitchFamily="2" charset="77"/>
              </a:rPr>
              <a:t>Female designers seemed to be more tolerant in terms of aesthetic rating</a:t>
            </a:r>
          </a:p>
          <a:p>
            <a:pPr marL="0" indent="0" algn="l">
              <a:spcAft>
                <a:spcPts val="1600"/>
              </a:spcAft>
            </a:pPr>
            <a:r>
              <a:rPr lang="en-US" sz="1600" b="1" dirty="0">
                <a:solidFill>
                  <a:srgbClr val="FFFF00"/>
                </a:solidFill>
                <a:latin typeface="Athelas" panose="02000503000000020003" pitchFamily="2" charset="77"/>
              </a:rPr>
              <a:t>Visualization type might influence aesthetic rating</a:t>
            </a:r>
          </a:p>
          <a:p>
            <a:pPr marL="0" indent="0" algn="l">
              <a:spcAft>
                <a:spcPts val="1600"/>
              </a:spcAft>
            </a:pPr>
            <a:endParaRPr lang="en-US" sz="1600" b="1" dirty="0">
              <a:solidFill>
                <a:srgbClr val="FFFF00"/>
              </a:solidFill>
              <a:latin typeface="Athelas" panose="02000503000000020003" pitchFamily="2" charset="77"/>
            </a:endParaRPr>
          </a:p>
          <a:p>
            <a:pPr marL="0" indent="0" algn="l">
              <a:spcAft>
                <a:spcPts val="1600"/>
              </a:spcAft>
            </a:pPr>
            <a:endParaRPr lang="en-US" sz="1800" dirty="0"/>
          </a:p>
        </p:txBody>
      </p:sp>
    </p:spTree>
    <p:extLst>
      <p:ext uri="{BB962C8B-B14F-4D97-AF65-F5344CB8AC3E}">
        <p14:creationId xmlns:p14="http://schemas.microsoft.com/office/powerpoint/2010/main" val="131193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54850" y="1819917"/>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dirty="0"/>
              <a:t>Encode Numerical Values</a:t>
            </a:r>
          </a:p>
          <a:p>
            <a:pPr marL="0" lvl="0" indent="0" algn="l" rtl="0">
              <a:spcBef>
                <a:spcPts val="0"/>
              </a:spcBef>
              <a:spcAft>
                <a:spcPts val="1600"/>
              </a:spcAft>
              <a:buNone/>
            </a:pPr>
            <a:endParaRPr lang="es" sz="1800" dirty="0">
              <a:solidFill>
                <a:srgbClr val="F9E9D9"/>
              </a:solidFill>
            </a:endParaRPr>
          </a:p>
          <a:p>
            <a:pPr marL="0" lvl="0" indent="0" algn="l" rtl="0">
              <a:spcBef>
                <a:spcPts val="0"/>
              </a:spcBef>
              <a:spcAft>
                <a:spcPts val="1600"/>
              </a:spcAft>
              <a:buNone/>
            </a:pPr>
            <a:r>
              <a:rPr lang="es" sz="1800" dirty="0">
                <a:solidFill>
                  <a:srgbClr val="F9E9D9"/>
                </a:solidFill>
              </a:rPr>
              <a:t>Distinguish Categories</a:t>
            </a:r>
            <a:endParaRPr sz="1800" dirty="0">
              <a:solidFill>
                <a:srgbClr val="F9E9D9"/>
              </a:solidFill>
            </a:endParaRPr>
          </a:p>
        </p:txBody>
      </p:sp>
    </p:spTree>
    <p:extLst>
      <p:ext uri="{BB962C8B-B14F-4D97-AF65-F5344CB8AC3E}">
        <p14:creationId xmlns:p14="http://schemas.microsoft.com/office/powerpoint/2010/main" val="3106563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Google Shape;538;p39"/>
          <p:cNvSpPr txBox="1">
            <a:spLocks noGrp="1"/>
          </p:cNvSpPr>
          <p:nvPr>
            <p:ph type="ctrTitle"/>
          </p:nvPr>
        </p:nvSpPr>
        <p:spPr>
          <a:xfrm>
            <a:off x="3115500" y="2282850"/>
            <a:ext cx="2913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5400" dirty="0"/>
              <a:t>THANKS!</a:t>
            </a:r>
            <a:endParaRPr sz="5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54850" y="1819917"/>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dirty="0"/>
              <a:t>Encode Numerical Values</a:t>
            </a:r>
          </a:p>
          <a:p>
            <a:pPr marL="0" lvl="0" indent="0" algn="l" rtl="0">
              <a:spcBef>
                <a:spcPts val="0"/>
              </a:spcBef>
              <a:spcAft>
                <a:spcPts val="1600"/>
              </a:spcAft>
              <a:buNone/>
            </a:pPr>
            <a:endParaRPr lang="es" sz="1800" dirty="0">
              <a:solidFill>
                <a:srgbClr val="F9E9D9"/>
              </a:solidFill>
            </a:endParaRPr>
          </a:p>
        </p:txBody>
      </p:sp>
      <p:pic>
        <p:nvPicPr>
          <p:cNvPr id="4" name="Picture 3">
            <a:extLst>
              <a:ext uri="{FF2B5EF4-FFF2-40B4-BE49-F238E27FC236}">
                <a16:creationId xmlns:a16="http://schemas.microsoft.com/office/drawing/2014/main" id="{4432F2FC-0048-7B43-9C1E-1CCEB044310D}"/>
              </a:ext>
            </a:extLst>
          </p:cNvPr>
          <p:cNvPicPr>
            <a:picLocks noChangeAspect="1"/>
          </p:cNvPicPr>
          <p:nvPr/>
        </p:nvPicPr>
        <p:blipFill>
          <a:blip r:embed="rId3"/>
          <a:stretch>
            <a:fillRect/>
          </a:stretch>
        </p:blipFill>
        <p:spPr>
          <a:xfrm>
            <a:off x="2890240" y="1647371"/>
            <a:ext cx="5512391" cy="1163727"/>
          </a:xfrm>
          <a:prstGeom prst="rect">
            <a:avLst/>
          </a:prstGeom>
        </p:spPr>
      </p:pic>
    </p:spTree>
    <p:extLst>
      <p:ext uri="{BB962C8B-B14F-4D97-AF65-F5344CB8AC3E}">
        <p14:creationId xmlns:p14="http://schemas.microsoft.com/office/powerpoint/2010/main" val="92761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54850" y="1819917"/>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dirty="0">
                <a:solidFill>
                  <a:srgbClr val="F9E9D9"/>
                </a:solidFill>
              </a:rPr>
              <a:t>Distinguish Categories</a:t>
            </a:r>
            <a:endParaRPr sz="1800" dirty="0">
              <a:solidFill>
                <a:srgbClr val="F9E9D9"/>
              </a:solidFill>
            </a:endParaRPr>
          </a:p>
        </p:txBody>
      </p:sp>
      <p:pic>
        <p:nvPicPr>
          <p:cNvPr id="3" name="Picture 2">
            <a:extLst>
              <a:ext uri="{FF2B5EF4-FFF2-40B4-BE49-F238E27FC236}">
                <a16:creationId xmlns:a16="http://schemas.microsoft.com/office/drawing/2014/main" id="{E85489A0-37AC-E64B-B2CA-A104F23AA088}"/>
              </a:ext>
            </a:extLst>
          </p:cNvPr>
          <p:cNvPicPr>
            <a:picLocks noChangeAspect="1"/>
          </p:cNvPicPr>
          <p:nvPr/>
        </p:nvPicPr>
        <p:blipFill>
          <a:blip r:embed="rId3"/>
          <a:stretch>
            <a:fillRect/>
          </a:stretch>
        </p:blipFill>
        <p:spPr>
          <a:xfrm>
            <a:off x="3060228" y="1357782"/>
            <a:ext cx="3196083" cy="3331029"/>
          </a:xfrm>
          <a:prstGeom prst="rect">
            <a:avLst/>
          </a:prstGeom>
        </p:spPr>
      </p:pic>
    </p:spTree>
    <p:extLst>
      <p:ext uri="{BB962C8B-B14F-4D97-AF65-F5344CB8AC3E}">
        <p14:creationId xmlns:p14="http://schemas.microsoft.com/office/powerpoint/2010/main" val="66324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pic>
        <p:nvPicPr>
          <p:cNvPr id="2" name="Picture 1">
            <a:extLst>
              <a:ext uri="{FF2B5EF4-FFF2-40B4-BE49-F238E27FC236}">
                <a16:creationId xmlns:a16="http://schemas.microsoft.com/office/drawing/2014/main" id="{2C022AB2-AAAC-2247-A9E9-79777562DA70}"/>
              </a:ext>
            </a:extLst>
          </p:cNvPr>
          <p:cNvPicPr>
            <a:picLocks noChangeAspect="1"/>
          </p:cNvPicPr>
          <p:nvPr/>
        </p:nvPicPr>
        <p:blipFill>
          <a:blip r:embed="rId3"/>
          <a:stretch>
            <a:fillRect/>
          </a:stretch>
        </p:blipFill>
        <p:spPr>
          <a:xfrm>
            <a:off x="263480" y="1495879"/>
            <a:ext cx="3175000" cy="1587500"/>
          </a:xfrm>
          <a:prstGeom prst="rect">
            <a:avLst/>
          </a:prstGeom>
        </p:spPr>
      </p:pic>
      <p:pic>
        <p:nvPicPr>
          <p:cNvPr id="5" name="Picture 4">
            <a:extLst>
              <a:ext uri="{FF2B5EF4-FFF2-40B4-BE49-F238E27FC236}">
                <a16:creationId xmlns:a16="http://schemas.microsoft.com/office/drawing/2014/main" id="{BB331885-3E04-7B4D-9A22-0D829208735B}"/>
              </a:ext>
            </a:extLst>
          </p:cNvPr>
          <p:cNvPicPr>
            <a:picLocks noChangeAspect="1"/>
          </p:cNvPicPr>
          <p:nvPr/>
        </p:nvPicPr>
        <p:blipFill>
          <a:blip r:embed="rId4"/>
          <a:stretch>
            <a:fillRect/>
          </a:stretch>
        </p:blipFill>
        <p:spPr>
          <a:xfrm>
            <a:off x="3539672" y="1495879"/>
            <a:ext cx="3175000" cy="1587500"/>
          </a:xfrm>
          <a:prstGeom prst="rect">
            <a:avLst/>
          </a:prstGeom>
        </p:spPr>
      </p:pic>
      <p:pic>
        <p:nvPicPr>
          <p:cNvPr id="7" name="Picture 6">
            <a:extLst>
              <a:ext uri="{FF2B5EF4-FFF2-40B4-BE49-F238E27FC236}">
                <a16:creationId xmlns:a16="http://schemas.microsoft.com/office/drawing/2014/main" id="{A75B870C-5578-0A4C-B318-E9196EE583CD}"/>
              </a:ext>
            </a:extLst>
          </p:cNvPr>
          <p:cNvPicPr>
            <a:picLocks noChangeAspect="1"/>
          </p:cNvPicPr>
          <p:nvPr/>
        </p:nvPicPr>
        <p:blipFill>
          <a:blip r:embed="rId5"/>
          <a:stretch>
            <a:fillRect/>
          </a:stretch>
        </p:blipFill>
        <p:spPr>
          <a:xfrm>
            <a:off x="6799532" y="1895929"/>
            <a:ext cx="2146300" cy="787400"/>
          </a:xfrm>
          <a:prstGeom prst="rect">
            <a:avLst/>
          </a:prstGeom>
        </p:spPr>
      </p:pic>
    </p:spTree>
    <p:extLst>
      <p:ext uri="{BB962C8B-B14F-4D97-AF65-F5344CB8AC3E}">
        <p14:creationId xmlns:p14="http://schemas.microsoft.com/office/powerpoint/2010/main" val="116323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16328" y="393282"/>
            <a:ext cx="4485732" cy="9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t>   Color Crafting</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27794" y="1993950"/>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000" b="1" dirty="0">
                <a:solidFill>
                  <a:srgbClr val="F9E9D9"/>
                </a:solidFill>
              </a:rPr>
              <a:t>Kmeans Model</a:t>
            </a:r>
          </a:p>
          <a:p>
            <a:pPr marL="0" lvl="0" indent="0" algn="l" rtl="0">
              <a:spcBef>
                <a:spcPts val="0"/>
              </a:spcBef>
              <a:spcAft>
                <a:spcPts val="1600"/>
              </a:spcAft>
              <a:buNone/>
            </a:pPr>
            <a:endParaRPr lang="es" sz="2000" b="1" dirty="0">
              <a:solidFill>
                <a:srgbClr val="F9E9D9"/>
              </a:solidFill>
            </a:endParaRPr>
          </a:p>
          <a:p>
            <a:pPr marL="0" lvl="0" indent="0" algn="l" rtl="0">
              <a:spcBef>
                <a:spcPts val="0"/>
              </a:spcBef>
              <a:spcAft>
                <a:spcPts val="1600"/>
              </a:spcAft>
              <a:buNone/>
            </a:pPr>
            <a:r>
              <a:rPr lang="es" sz="2000" b="1" dirty="0">
                <a:solidFill>
                  <a:srgbClr val="F9E9D9"/>
                </a:solidFill>
              </a:rPr>
              <a:t>Bayesian Model</a:t>
            </a:r>
            <a:endParaRPr sz="2000" b="1" dirty="0">
              <a:solidFill>
                <a:srgbClr val="F9E9D9"/>
              </a:solidFill>
            </a:endParaRPr>
          </a:p>
        </p:txBody>
      </p:sp>
      <p:sp>
        <p:nvSpPr>
          <p:cNvPr id="5" name="Google Shape;130;p27">
            <a:extLst>
              <a:ext uri="{FF2B5EF4-FFF2-40B4-BE49-F238E27FC236}">
                <a16:creationId xmlns:a16="http://schemas.microsoft.com/office/drawing/2014/main" id="{13BBDC9F-AE89-634C-9FC5-5D3FD13A65B9}"/>
              </a:ext>
            </a:extLst>
          </p:cNvPr>
          <p:cNvSpPr txBox="1">
            <a:spLocks/>
          </p:cNvSpPr>
          <p:nvPr/>
        </p:nvSpPr>
        <p:spPr>
          <a:xfrm>
            <a:off x="327794" y="1219238"/>
            <a:ext cx="593421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Automate the Construction of Designer Quality Color Ramps</a:t>
            </a:r>
          </a:p>
        </p:txBody>
      </p:sp>
      <p:sp>
        <p:nvSpPr>
          <p:cNvPr id="12" name="Google Shape;130;p27">
            <a:extLst>
              <a:ext uri="{FF2B5EF4-FFF2-40B4-BE49-F238E27FC236}">
                <a16:creationId xmlns:a16="http://schemas.microsoft.com/office/drawing/2014/main" id="{C16B2E8F-49D7-5649-A3A2-5BB4CB1E43B3}"/>
              </a:ext>
            </a:extLst>
          </p:cNvPr>
          <p:cNvSpPr txBox="1">
            <a:spLocks/>
          </p:cNvSpPr>
          <p:nvPr/>
        </p:nvSpPr>
        <p:spPr>
          <a:xfrm>
            <a:off x="2259194" y="2045194"/>
            <a:ext cx="38628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Designer Crafted Ramps</a:t>
            </a:r>
          </a:p>
          <a:p>
            <a:pPr marL="0" indent="0" algn="l">
              <a:spcAft>
                <a:spcPts val="1600"/>
              </a:spcAft>
            </a:pPr>
            <a:endParaRPr lang="en-US" sz="1800" dirty="0"/>
          </a:p>
          <a:p>
            <a:pPr marL="0" indent="0" algn="l">
              <a:spcAft>
                <a:spcPts val="1600"/>
              </a:spcAft>
            </a:pPr>
            <a:r>
              <a:rPr lang="en-US" sz="1800" dirty="0"/>
              <a:t>Linear Approach Generated Ramps</a:t>
            </a:r>
          </a:p>
        </p:txBody>
      </p:sp>
    </p:spTree>
    <p:extLst>
      <p:ext uri="{BB962C8B-B14F-4D97-AF65-F5344CB8AC3E}">
        <p14:creationId xmlns:p14="http://schemas.microsoft.com/office/powerpoint/2010/main" val="214857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83CDFBB3-6498-EE4E-B9E0-4E499E95CBFC}"/>
              </a:ext>
            </a:extLst>
          </p:cNvPr>
          <p:cNvPicPr>
            <a:picLocks noChangeAspect="1"/>
          </p:cNvPicPr>
          <p:nvPr/>
        </p:nvPicPr>
        <p:blipFill>
          <a:blip r:embed="rId3"/>
          <a:stretch>
            <a:fillRect/>
          </a:stretch>
        </p:blipFill>
        <p:spPr>
          <a:xfrm>
            <a:off x="4795589" y="3179317"/>
            <a:ext cx="2443200" cy="396013"/>
          </a:xfrm>
          <a:prstGeom prst="rect">
            <a:avLst/>
          </a:prstGeom>
        </p:spPr>
      </p:pic>
      <p:sp>
        <p:nvSpPr>
          <p:cNvPr id="41" name="Google Shape;129;p27">
            <a:extLst>
              <a:ext uri="{FF2B5EF4-FFF2-40B4-BE49-F238E27FC236}">
                <a16:creationId xmlns:a16="http://schemas.microsoft.com/office/drawing/2014/main" id="{3D248E8D-8DAC-7C4F-BDDC-A495FC470CE6}"/>
              </a:ext>
            </a:extLst>
          </p:cNvPr>
          <p:cNvSpPr txBox="1">
            <a:spLocks/>
          </p:cNvSpPr>
          <p:nvPr/>
        </p:nvSpPr>
        <p:spPr>
          <a:xfrm>
            <a:off x="2042780" y="1135982"/>
            <a:ext cx="490515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9E9D9"/>
              </a:buClr>
              <a:buSzPts val="1600"/>
              <a:buFont typeface="Passion One"/>
              <a:buNone/>
              <a:defRPr sz="1600" b="0" i="0" u="none" strike="noStrike" cap="none">
                <a:solidFill>
                  <a:srgbClr val="F9E9D9"/>
                </a:solidFill>
                <a:latin typeface="Passion One"/>
                <a:ea typeface="Passion One"/>
                <a:cs typeface="Passion One"/>
                <a:sym typeface="Passion One"/>
              </a:defRPr>
            </a:lvl1pPr>
            <a:lvl2pPr marR="0" lvl="1"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2pPr>
            <a:lvl3pPr marR="0" lvl="2"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3pPr>
            <a:lvl4pPr marR="0" lvl="3"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4pPr>
            <a:lvl5pPr marR="0" lvl="4"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5pPr>
            <a:lvl6pPr marR="0" lvl="5"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6pPr>
            <a:lvl7pPr marR="0" lvl="6"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7pPr>
            <a:lvl8pPr marR="0" lvl="7"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8pPr>
            <a:lvl9pPr marR="0" lvl="8"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9pPr>
          </a:lstStyle>
          <a:p>
            <a:r>
              <a:rPr lang="en-US" sz="4000" dirty="0"/>
              <a:t>High Quality Color Ramp</a:t>
            </a:r>
          </a:p>
        </p:txBody>
      </p:sp>
      <p:pic>
        <p:nvPicPr>
          <p:cNvPr id="12" name="Picture 11">
            <a:extLst>
              <a:ext uri="{FF2B5EF4-FFF2-40B4-BE49-F238E27FC236}">
                <a16:creationId xmlns:a16="http://schemas.microsoft.com/office/drawing/2014/main" id="{A11EF896-64E2-2A4D-A313-B628F5848AD2}"/>
              </a:ext>
            </a:extLst>
          </p:cNvPr>
          <p:cNvPicPr>
            <a:picLocks noChangeAspect="1"/>
          </p:cNvPicPr>
          <p:nvPr/>
        </p:nvPicPr>
        <p:blipFill>
          <a:blip r:embed="rId4"/>
          <a:stretch>
            <a:fillRect/>
          </a:stretch>
        </p:blipFill>
        <p:spPr>
          <a:xfrm>
            <a:off x="1905200" y="3179317"/>
            <a:ext cx="2443200" cy="417132"/>
          </a:xfrm>
          <a:prstGeom prst="rect">
            <a:avLst/>
          </a:prstGeom>
        </p:spPr>
      </p:pic>
      <p:sp>
        <p:nvSpPr>
          <p:cNvPr id="44" name="Google Shape;130;p27">
            <a:extLst>
              <a:ext uri="{FF2B5EF4-FFF2-40B4-BE49-F238E27FC236}">
                <a16:creationId xmlns:a16="http://schemas.microsoft.com/office/drawing/2014/main" id="{65E21D51-E7AF-1E40-9E4E-155B04803507}"/>
              </a:ext>
            </a:extLst>
          </p:cNvPr>
          <p:cNvSpPr txBox="1">
            <a:spLocks noGrp="1"/>
          </p:cNvSpPr>
          <p:nvPr>
            <p:ph type="subTitle" idx="1"/>
          </p:nvPr>
        </p:nvSpPr>
        <p:spPr>
          <a:xfrm>
            <a:off x="2947678" y="2762185"/>
            <a:ext cx="1547679" cy="41713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600" dirty="0">
                <a:solidFill>
                  <a:srgbClr val="F9E9D9"/>
                </a:solidFill>
              </a:rPr>
              <a:t>Distinguishable</a:t>
            </a:r>
            <a:endParaRPr sz="1600" dirty="0">
              <a:solidFill>
                <a:srgbClr val="F9E9D9"/>
              </a:solidFill>
            </a:endParaRPr>
          </a:p>
        </p:txBody>
      </p:sp>
      <p:sp>
        <p:nvSpPr>
          <p:cNvPr id="49" name="Google Shape;130;p27">
            <a:extLst>
              <a:ext uri="{FF2B5EF4-FFF2-40B4-BE49-F238E27FC236}">
                <a16:creationId xmlns:a16="http://schemas.microsoft.com/office/drawing/2014/main" id="{C051386B-01E1-E042-8AF0-F8DDBE9B26C4}"/>
              </a:ext>
            </a:extLst>
          </p:cNvPr>
          <p:cNvSpPr txBox="1">
            <a:spLocks/>
          </p:cNvSpPr>
          <p:nvPr/>
        </p:nvSpPr>
        <p:spPr>
          <a:xfrm>
            <a:off x="4763995" y="2762185"/>
            <a:ext cx="1547679" cy="417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1600"/>
              </a:spcBef>
              <a:spcAft>
                <a:spcPts val="1600"/>
              </a:spcAft>
              <a:buClr>
                <a:srgbClr val="5B72B7"/>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dirty="0"/>
              <a:t>Pleasant Looking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16328" y="393282"/>
            <a:ext cx="4485732" cy="9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t>   Color Crafting</a:t>
            </a:r>
            <a:endParaRPr sz="4000" dirty="0"/>
          </a:p>
        </p:txBody>
      </p:sp>
      <p:sp>
        <p:nvSpPr>
          <p:cNvPr id="5" name="Google Shape;130;p27">
            <a:extLst>
              <a:ext uri="{FF2B5EF4-FFF2-40B4-BE49-F238E27FC236}">
                <a16:creationId xmlns:a16="http://schemas.microsoft.com/office/drawing/2014/main" id="{13BBDC9F-AE89-634C-9FC5-5D3FD13A65B9}"/>
              </a:ext>
            </a:extLst>
          </p:cNvPr>
          <p:cNvSpPr txBox="1">
            <a:spLocks/>
          </p:cNvSpPr>
          <p:nvPr/>
        </p:nvSpPr>
        <p:spPr>
          <a:xfrm>
            <a:off x="327794" y="1219238"/>
            <a:ext cx="593421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Automate the Construction of Designer Quality Color Ramps</a:t>
            </a:r>
          </a:p>
        </p:txBody>
      </p:sp>
      <p:pic>
        <p:nvPicPr>
          <p:cNvPr id="14" name="Picture 13">
            <a:extLst>
              <a:ext uri="{FF2B5EF4-FFF2-40B4-BE49-F238E27FC236}">
                <a16:creationId xmlns:a16="http://schemas.microsoft.com/office/drawing/2014/main" id="{DCE5D567-F88B-F04D-9C56-9190EB6D77C4}"/>
              </a:ext>
            </a:extLst>
          </p:cNvPr>
          <p:cNvPicPr>
            <a:picLocks noChangeAspect="1"/>
          </p:cNvPicPr>
          <p:nvPr/>
        </p:nvPicPr>
        <p:blipFill>
          <a:blip r:embed="rId3"/>
          <a:stretch>
            <a:fillRect/>
          </a:stretch>
        </p:blipFill>
        <p:spPr>
          <a:xfrm>
            <a:off x="227966" y="1797038"/>
            <a:ext cx="2697395" cy="1827905"/>
          </a:xfrm>
          <a:prstGeom prst="rect">
            <a:avLst/>
          </a:prstGeom>
        </p:spPr>
      </p:pic>
      <p:pic>
        <p:nvPicPr>
          <p:cNvPr id="16" name="Picture 15">
            <a:extLst>
              <a:ext uri="{FF2B5EF4-FFF2-40B4-BE49-F238E27FC236}">
                <a16:creationId xmlns:a16="http://schemas.microsoft.com/office/drawing/2014/main" id="{8D3351BD-D340-0F45-AFF6-32947761659C}"/>
              </a:ext>
            </a:extLst>
          </p:cNvPr>
          <p:cNvPicPr>
            <a:picLocks noChangeAspect="1"/>
          </p:cNvPicPr>
          <p:nvPr/>
        </p:nvPicPr>
        <p:blipFill>
          <a:blip r:embed="rId4"/>
          <a:stretch>
            <a:fillRect/>
          </a:stretch>
        </p:blipFill>
        <p:spPr>
          <a:xfrm>
            <a:off x="3051468" y="1793691"/>
            <a:ext cx="2762091" cy="1834599"/>
          </a:xfrm>
          <a:prstGeom prst="rect">
            <a:avLst/>
          </a:prstGeom>
        </p:spPr>
      </p:pic>
      <p:pic>
        <p:nvPicPr>
          <p:cNvPr id="18" name="Picture 17">
            <a:extLst>
              <a:ext uri="{FF2B5EF4-FFF2-40B4-BE49-F238E27FC236}">
                <a16:creationId xmlns:a16="http://schemas.microsoft.com/office/drawing/2014/main" id="{C48BBE61-C88C-AE47-BFF4-F818C77B5AB4}"/>
              </a:ext>
            </a:extLst>
          </p:cNvPr>
          <p:cNvPicPr>
            <a:picLocks noChangeAspect="1"/>
          </p:cNvPicPr>
          <p:nvPr/>
        </p:nvPicPr>
        <p:blipFill>
          <a:blip r:embed="rId5"/>
          <a:stretch>
            <a:fillRect/>
          </a:stretch>
        </p:blipFill>
        <p:spPr>
          <a:xfrm>
            <a:off x="5939666" y="1784324"/>
            <a:ext cx="2946742" cy="1853331"/>
          </a:xfrm>
          <a:prstGeom prst="rect">
            <a:avLst/>
          </a:prstGeom>
        </p:spPr>
      </p:pic>
    </p:spTree>
    <p:extLst>
      <p:ext uri="{BB962C8B-B14F-4D97-AF65-F5344CB8AC3E}">
        <p14:creationId xmlns:p14="http://schemas.microsoft.com/office/powerpoint/2010/main" val="2475595690"/>
      </p:ext>
    </p:extLst>
  </p:cSld>
  <p:clrMapOvr>
    <a:masterClrMapping/>
  </p:clrMapOvr>
</p:sld>
</file>

<file path=ppt/theme/theme1.xml><?xml version="1.0" encoding="utf-8"?>
<a:theme xmlns:a="http://schemas.openxmlformats.org/drawingml/2006/main" name="Math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2016</Words>
  <Application>Microsoft Macintosh PowerPoint</Application>
  <PresentationFormat>On-screen Show (16:9)</PresentationFormat>
  <Paragraphs>126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Abel</vt:lpstr>
      <vt:lpstr>Athelas</vt:lpstr>
      <vt:lpstr>Passion One</vt:lpstr>
      <vt:lpstr>Arial</vt:lpstr>
      <vt:lpstr>Oswald Regular</vt:lpstr>
      <vt:lpstr>Math Lesson by Slidesgo</vt:lpstr>
      <vt:lpstr>Color Crafting Data Analysis</vt:lpstr>
      <vt:lpstr>Color in Visualization</vt:lpstr>
      <vt:lpstr>Color in Visualization</vt:lpstr>
      <vt:lpstr>Color in Visualization</vt:lpstr>
      <vt:lpstr>Color in Visualization</vt:lpstr>
      <vt:lpstr>Color in Visualization</vt:lpstr>
      <vt:lpstr>   Color Crafting</vt:lpstr>
      <vt:lpstr>PowerPoint Presentation</vt:lpstr>
      <vt:lpstr>   Color Crafting</vt:lpstr>
      <vt:lpstr>  DATA  DESCRIPTION</vt:lpstr>
      <vt:lpstr>  DATA  DESCRIPTION</vt:lpstr>
      <vt:lpstr>QUESTIONS</vt:lpstr>
      <vt:lpstr>DATA CLEANING</vt:lpstr>
      <vt:lpstr>DATA CLEANING</vt:lpstr>
      <vt:lpstr>DATA CLEANING</vt:lpstr>
      <vt:lpstr>DATA CLEANING</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CONCLUSION &amp; 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LESSON</dc:title>
  <cp:lastModifiedBy>Keke Wu</cp:lastModifiedBy>
  <cp:revision>96</cp:revision>
  <dcterms:modified xsi:type="dcterms:W3CDTF">2019-12-17T01:37:13Z</dcterms:modified>
</cp:coreProperties>
</file>